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45"/>
    <p:restoredTop sz="94648"/>
  </p:normalViewPr>
  <p:slideViewPr>
    <p:cSldViewPr snapToGrid="0" snapToObjects="1">
      <p:cViewPr varScale="1">
        <p:scale>
          <a:sx n="121" d="100"/>
          <a:sy n="121" d="100"/>
        </p:scale>
        <p:origin x="32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5BFCE0-D426-8447-A6DF-89D20EC4B40C}" type="datetimeFigureOut">
              <a:rPr lang="en-US" smtClean="0"/>
              <a:t>2/16/22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ABB2C4-06F8-444C-84AA-1CF0C339B1FF}" type="slidenum">
              <a:rPr lang="en-US" smtClean="0"/>
              <a:t>‹#›</a:t>
            </a:fld>
            <a:endParaRPr lang="en-US"/>
          </a:p>
        </p:txBody>
      </p:sp>
    </p:spTree>
    <p:extLst>
      <p:ext uri="{BB962C8B-B14F-4D97-AF65-F5344CB8AC3E}">
        <p14:creationId xmlns:p14="http://schemas.microsoft.com/office/powerpoint/2010/main" val="934824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89B72-6B83-7A40-85B2-345BFA6568B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AD0DAB-AC5E-9E46-901F-8AEC57AC96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8314484-A6ED-274A-85CB-B6C67421EE7D}"/>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5" name="Footer Placeholder 4">
            <a:extLst>
              <a:ext uri="{FF2B5EF4-FFF2-40B4-BE49-F238E27FC236}">
                <a16:creationId xmlns:a16="http://schemas.microsoft.com/office/drawing/2014/main" id="{4EA22A90-9F78-EA4C-8B52-5DB63593B8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F91A14-19A0-564B-ACAA-DC9B8897CE19}"/>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3663543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E3AFC-4C9A-FB4E-B2F7-AE4186C4EF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4F196D-3C40-0641-B1EA-626777B497F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C26D67-3EB1-EA48-9B41-C426E755F788}"/>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5" name="Footer Placeholder 4">
            <a:extLst>
              <a:ext uri="{FF2B5EF4-FFF2-40B4-BE49-F238E27FC236}">
                <a16:creationId xmlns:a16="http://schemas.microsoft.com/office/drawing/2014/main" id="{BAC55BDB-E1BA-144C-A20C-A14BA70717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0B3C50-A2F3-5540-8D7C-C0A6FD7D7C32}"/>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6752699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D3287A-531B-EA41-AEE5-B8F5ED8EA5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86D7972-E015-5B49-9CFF-4E383FEC84E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131391-9766-E949-AD68-A86509A4915C}"/>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5" name="Footer Placeholder 4">
            <a:extLst>
              <a:ext uri="{FF2B5EF4-FFF2-40B4-BE49-F238E27FC236}">
                <a16:creationId xmlns:a16="http://schemas.microsoft.com/office/drawing/2014/main" id="{27700CE0-F8AA-CF42-8B24-92F3BDF560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2A1AAE-1F28-9C4F-8EB7-FA01F2D448D6}"/>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1638856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9668A-2791-9344-B4B7-EA7F19096B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2F3799-185F-F146-BEAA-6429E1B8CCE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D1DBDC-CF59-7C41-9FF9-83C96472F647}"/>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5" name="Footer Placeholder 4">
            <a:extLst>
              <a:ext uri="{FF2B5EF4-FFF2-40B4-BE49-F238E27FC236}">
                <a16:creationId xmlns:a16="http://schemas.microsoft.com/office/drawing/2014/main" id="{CD2D7BC8-FE59-DF4E-B680-8825824E34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C67A7D-C85D-0D42-A73B-D8FDE010A641}"/>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1503082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5CC83-8072-4D4A-8D3D-C7298E1830E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2EE72A-5DDB-5740-A362-9AE21370E3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97AD702-91CA-3C4B-9BED-D91CA057A49E}"/>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5" name="Footer Placeholder 4">
            <a:extLst>
              <a:ext uri="{FF2B5EF4-FFF2-40B4-BE49-F238E27FC236}">
                <a16:creationId xmlns:a16="http://schemas.microsoft.com/office/drawing/2014/main" id="{DCF98F1E-48FF-414F-9492-885E31C5BF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FE54A4-6336-2340-B13B-2E358E9D230B}"/>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3781536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6FDF0-BD39-FE48-B4FE-2D1E2E894A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12910A-46A9-9C49-9829-F79204476E2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D2FD906-C4DC-A345-8924-89F9AB7A28F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DF3D8E-0ACC-5C43-A320-B0271BD06DFA}"/>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6" name="Footer Placeholder 5">
            <a:extLst>
              <a:ext uri="{FF2B5EF4-FFF2-40B4-BE49-F238E27FC236}">
                <a16:creationId xmlns:a16="http://schemas.microsoft.com/office/drawing/2014/main" id="{1ABDA756-9D2F-C847-97C9-40732832BD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F3F2DD-9361-0D4C-B0A1-038B207A000A}"/>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1528097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3DA2D-C504-B244-8F1B-CA3EC52582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7B8DCF5-5C51-B446-B457-5FA23E297C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C843B33-6E1D-0640-B405-5307904A725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BDB6C95-EF45-9D4F-A2F0-01D612AEA9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39E87C7-05A5-374B-BDCA-180BFBDEDB2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0028D39-44BC-164F-9EBC-37ADFE1C7C35}"/>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8" name="Footer Placeholder 7">
            <a:extLst>
              <a:ext uri="{FF2B5EF4-FFF2-40B4-BE49-F238E27FC236}">
                <a16:creationId xmlns:a16="http://schemas.microsoft.com/office/drawing/2014/main" id="{AF430261-38C3-9A41-BE58-A56DA746A2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3FFE6E-9038-BC49-9C00-6E03E178D7F5}"/>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942334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B2E01-BA28-4941-B20F-5EF8EB1881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DAEDA60-730C-204F-83D0-4FEFCF972212}"/>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4" name="Footer Placeholder 3">
            <a:extLst>
              <a:ext uri="{FF2B5EF4-FFF2-40B4-BE49-F238E27FC236}">
                <a16:creationId xmlns:a16="http://schemas.microsoft.com/office/drawing/2014/main" id="{5693E093-9723-3B43-8B22-2B53F82D4F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9E09AA2-71A5-8F46-A0BA-38D3A6CA0C2E}"/>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1823653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81B1B5-7186-8A48-A138-2C703BF42849}"/>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3" name="Footer Placeholder 2">
            <a:extLst>
              <a:ext uri="{FF2B5EF4-FFF2-40B4-BE49-F238E27FC236}">
                <a16:creationId xmlns:a16="http://schemas.microsoft.com/office/drawing/2014/main" id="{090F265C-E140-2946-A052-CD8B241DD5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3ED924-E56D-1646-A1B7-5466AA2CF4F8}"/>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3809705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33BE5-A657-8A48-ABB0-4E21DE2C58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889F2C-AE96-0545-AA3E-F695C6D9F1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D6B960D-359A-BD49-962B-325AEB2F8C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2AB39D-3B4E-644A-941E-08F4D7D2B4C5}"/>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6" name="Footer Placeholder 5">
            <a:extLst>
              <a:ext uri="{FF2B5EF4-FFF2-40B4-BE49-F238E27FC236}">
                <a16:creationId xmlns:a16="http://schemas.microsoft.com/office/drawing/2014/main" id="{345D8850-5DFC-2F42-A34E-83615A02CB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F18B39-57D6-EB4E-AD21-C7F85AD7D0B3}"/>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34166076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B8312-2AA6-8E43-8332-8833719201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F86F24-73FC-244E-9951-BEEC0D492E1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F55B2BB-0897-8242-80F0-243483EBDB7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24571BB-9A0B-1841-8182-5795F7BF135A}"/>
              </a:ext>
            </a:extLst>
          </p:cNvPr>
          <p:cNvSpPr>
            <a:spLocks noGrp="1"/>
          </p:cNvSpPr>
          <p:nvPr>
            <p:ph type="dt" sz="half" idx="10"/>
          </p:nvPr>
        </p:nvSpPr>
        <p:spPr/>
        <p:txBody>
          <a:bodyPr/>
          <a:lstStyle/>
          <a:p>
            <a:fld id="{03C26926-C9D0-4E49-885D-6FAF3EB813DC}" type="datetimeFigureOut">
              <a:rPr lang="en-US" smtClean="0"/>
              <a:t>2/16/22</a:t>
            </a:fld>
            <a:endParaRPr lang="en-US"/>
          </a:p>
        </p:txBody>
      </p:sp>
      <p:sp>
        <p:nvSpPr>
          <p:cNvPr id="6" name="Footer Placeholder 5">
            <a:extLst>
              <a:ext uri="{FF2B5EF4-FFF2-40B4-BE49-F238E27FC236}">
                <a16:creationId xmlns:a16="http://schemas.microsoft.com/office/drawing/2014/main" id="{8445C80C-CBDE-934F-AA56-C190CC0586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22D7B9-4685-7146-BBF1-A1A9CCFCC084}"/>
              </a:ext>
            </a:extLst>
          </p:cNvPr>
          <p:cNvSpPr>
            <a:spLocks noGrp="1"/>
          </p:cNvSpPr>
          <p:nvPr>
            <p:ph type="sldNum" sz="quarter" idx="12"/>
          </p:nvPr>
        </p:nvSpPr>
        <p:spPr/>
        <p:txBody>
          <a:bodyPr/>
          <a:lstStyle/>
          <a:p>
            <a:fld id="{A0EA0D8F-56FF-7F40-A4F4-BE2B5606A02B}" type="slidenum">
              <a:rPr lang="en-US" smtClean="0"/>
              <a:t>‹#›</a:t>
            </a:fld>
            <a:endParaRPr lang="en-US"/>
          </a:p>
        </p:txBody>
      </p:sp>
    </p:spTree>
    <p:extLst>
      <p:ext uri="{BB962C8B-B14F-4D97-AF65-F5344CB8AC3E}">
        <p14:creationId xmlns:p14="http://schemas.microsoft.com/office/powerpoint/2010/main" val="1080388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F2E693-7DF6-934E-9768-DB96219C8F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DC26560-2618-124D-A72B-7756C9CD95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C7DD03-9A6E-4E4F-9199-2F5888ADA2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C26926-C9D0-4E49-885D-6FAF3EB813DC}" type="datetimeFigureOut">
              <a:rPr lang="en-US" smtClean="0"/>
              <a:t>2/16/22</a:t>
            </a:fld>
            <a:endParaRPr lang="en-US"/>
          </a:p>
        </p:txBody>
      </p:sp>
      <p:sp>
        <p:nvSpPr>
          <p:cNvPr id="5" name="Footer Placeholder 4">
            <a:extLst>
              <a:ext uri="{FF2B5EF4-FFF2-40B4-BE49-F238E27FC236}">
                <a16:creationId xmlns:a16="http://schemas.microsoft.com/office/drawing/2014/main" id="{224FE447-5976-B841-8151-4BE148F086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2D2FBE-A070-2345-9031-600B630BEC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EA0D8F-56FF-7F40-A4F4-BE2B5606A02B}" type="slidenum">
              <a:rPr lang="en-US" smtClean="0"/>
              <a:t>‹#›</a:t>
            </a:fld>
            <a:endParaRPr lang="en-US"/>
          </a:p>
        </p:txBody>
      </p:sp>
    </p:spTree>
    <p:extLst>
      <p:ext uri="{BB962C8B-B14F-4D97-AF65-F5344CB8AC3E}">
        <p14:creationId xmlns:p14="http://schemas.microsoft.com/office/powerpoint/2010/main" val="30130495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DFF1764-19ED-754F-BB83-3E150045E05B}"/>
              </a:ext>
            </a:extLst>
          </p:cNvPr>
          <p:cNvPicPr>
            <a:picLocks noChangeAspect="1"/>
          </p:cNvPicPr>
          <p:nvPr/>
        </p:nvPicPr>
        <p:blipFill>
          <a:blip r:embed="rId2"/>
          <a:stretch>
            <a:fillRect/>
          </a:stretch>
        </p:blipFill>
        <p:spPr>
          <a:xfrm>
            <a:off x="4996478" y="1285103"/>
            <a:ext cx="6525155" cy="4880919"/>
          </a:xfrm>
          <a:prstGeom prst="rect">
            <a:avLst/>
          </a:prstGeom>
        </p:spPr>
      </p:pic>
      <p:sp>
        <p:nvSpPr>
          <p:cNvPr id="5" name="TextBox 4">
            <a:extLst>
              <a:ext uri="{FF2B5EF4-FFF2-40B4-BE49-F238E27FC236}">
                <a16:creationId xmlns:a16="http://schemas.microsoft.com/office/drawing/2014/main" id="{940C6EED-A6E5-E746-B55E-10AB807333FB}"/>
              </a:ext>
            </a:extLst>
          </p:cNvPr>
          <p:cNvSpPr txBox="1"/>
          <p:nvPr/>
        </p:nvSpPr>
        <p:spPr>
          <a:xfrm>
            <a:off x="767255" y="1285103"/>
            <a:ext cx="4099035" cy="3385542"/>
          </a:xfrm>
          <a:prstGeom prst="rect">
            <a:avLst/>
          </a:prstGeom>
          <a:noFill/>
        </p:spPr>
        <p:txBody>
          <a:bodyPr wrap="square" rtlCol="0">
            <a:spAutoFit/>
          </a:bodyPr>
          <a:lstStyle/>
          <a:p>
            <a:r>
              <a:rPr lang="en-US" sz="2200" b="1" dirty="0"/>
              <a:t>Vancouver Public Library </a:t>
            </a:r>
          </a:p>
          <a:p>
            <a:pPr marL="285750" indent="-285750">
              <a:buFontTx/>
              <a:buChar char="-"/>
            </a:pPr>
            <a:r>
              <a:rPr lang="en-US" sz="2200" b="1" dirty="0"/>
              <a:t>World Languages </a:t>
            </a:r>
          </a:p>
          <a:p>
            <a:pPr marL="285750" indent="-285750">
              <a:buFontTx/>
              <a:buChar char="-"/>
            </a:pPr>
            <a:endParaRPr lang="en-US" sz="2200" b="1" dirty="0"/>
          </a:p>
          <a:p>
            <a:pPr marL="285750" indent="-285750">
              <a:buFontTx/>
              <a:buChar char="-"/>
            </a:pPr>
            <a:endParaRPr lang="en-US" sz="2200" b="1" dirty="0"/>
          </a:p>
          <a:p>
            <a:pPr marL="285750" indent="-285750">
              <a:buFontTx/>
              <a:buChar char="-"/>
            </a:pPr>
            <a:endParaRPr lang="en-US" sz="2200" b="1" dirty="0"/>
          </a:p>
          <a:p>
            <a:pPr marL="285750" indent="-285750">
              <a:buFontTx/>
              <a:buChar char="-"/>
            </a:pPr>
            <a:endParaRPr lang="en-US" sz="2200" b="1" dirty="0"/>
          </a:p>
          <a:p>
            <a:pPr marL="285750" indent="-285750">
              <a:buFontTx/>
              <a:buChar char="-"/>
            </a:pPr>
            <a:endParaRPr lang="en-US" sz="2200" b="1" dirty="0"/>
          </a:p>
          <a:p>
            <a:r>
              <a:rPr lang="en-US" sz="2000" dirty="0"/>
              <a:t>Web scrapping Project</a:t>
            </a:r>
          </a:p>
          <a:p>
            <a:r>
              <a:rPr lang="en-US" sz="2000" dirty="0"/>
              <a:t>Rochita Sundar</a:t>
            </a:r>
          </a:p>
          <a:p>
            <a:r>
              <a:rPr lang="en-US" sz="2000" dirty="0"/>
              <a:t>Feb’22</a:t>
            </a:r>
          </a:p>
        </p:txBody>
      </p:sp>
      <p:sp>
        <p:nvSpPr>
          <p:cNvPr id="7" name="TextBox 6">
            <a:extLst>
              <a:ext uri="{FF2B5EF4-FFF2-40B4-BE49-F238E27FC236}">
                <a16:creationId xmlns:a16="http://schemas.microsoft.com/office/drawing/2014/main" id="{A5993C7B-B293-EB4F-9A09-4E626D93C39E}"/>
              </a:ext>
            </a:extLst>
          </p:cNvPr>
          <p:cNvSpPr txBox="1"/>
          <p:nvPr/>
        </p:nvSpPr>
        <p:spPr>
          <a:xfrm>
            <a:off x="2364828" y="483476"/>
            <a:ext cx="6800193" cy="493986"/>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4172071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EBED103-0AEB-374C-83B8-31ECAA485589}"/>
              </a:ext>
            </a:extLst>
          </p:cNvPr>
          <p:cNvSpPr txBox="1"/>
          <p:nvPr/>
        </p:nvSpPr>
        <p:spPr>
          <a:xfrm>
            <a:off x="0" y="483476"/>
            <a:ext cx="12192000" cy="923330"/>
          </a:xfrm>
          <a:prstGeom prst="rect">
            <a:avLst/>
          </a:prstGeom>
          <a:noFill/>
        </p:spPr>
        <p:txBody>
          <a:bodyPr wrap="square" rtlCol="0">
            <a:spAutoFit/>
          </a:bodyPr>
          <a:lstStyle/>
          <a:p>
            <a:pPr algn="ctr"/>
            <a:r>
              <a:rPr lang="en-US" i="1" dirty="0"/>
              <a:t>Let’s visualize top 10 authors who have an average rating of 4 or higher across all their published materials</a:t>
            </a:r>
          </a:p>
          <a:p>
            <a:pPr algn="ctr"/>
            <a:r>
              <a:rPr lang="en-US" i="1" dirty="0"/>
              <a:t>&amp; the most number of published materials at VPL</a:t>
            </a:r>
          </a:p>
          <a:p>
            <a:pPr algn="ctr"/>
            <a:r>
              <a:rPr lang="en-US" i="1" dirty="0"/>
              <a:t> </a:t>
            </a:r>
          </a:p>
        </p:txBody>
      </p:sp>
      <p:grpSp>
        <p:nvGrpSpPr>
          <p:cNvPr id="16" name="Group 15">
            <a:extLst>
              <a:ext uri="{FF2B5EF4-FFF2-40B4-BE49-F238E27FC236}">
                <a16:creationId xmlns:a16="http://schemas.microsoft.com/office/drawing/2014/main" id="{1D5CC1C1-B866-6D44-A3AF-72D1DDF1C522}"/>
              </a:ext>
            </a:extLst>
          </p:cNvPr>
          <p:cNvGrpSpPr/>
          <p:nvPr/>
        </p:nvGrpSpPr>
        <p:grpSpPr>
          <a:xfrm>
            <a:off x="536028" y="1980339"/>
            <a:ext cx="11021409" cy="3831476"/>
            <a:chOff x="127437" y="1707070"/>
            <a:chExt cx="11021409" cy="3831476"/>
          </a:xfrm>
        </p:grpSpPr>
        <p:pic>
          <p:nvPicPr>
            <p:cNvPr id="4" name="Picture 3">
              <a:extLst>
                <a:ext uri="{FF2B5EF4-FFF2-40B4-BE49-F238E27FC236}">
                  <a16:creationId xmlns:a16="http://schemas.microsoft.com/office/drawing/2014/main" id="{64BF4B80-0175-864C-87FF-4272BCCDE4CD}"/>
                </a:ext>
              </a:extLst>
            </p:cNvPr>
            <p:cNvPicPr>
              <a:picLocks noChangeAspect="1"/>
            </p:cNvPicPr>
            <p:nvPr/>
          </p:nvPicPr>
          <p:blipFill>
            <a:blip r:embed="rId2"/>
            <a:stretch>
              <a:fillRect/>
            </a:stretch>
          </p:blipFill>
          <p:spPr>
            <a:xfrm>
              <a:off x="5210503" y="1707070"/>
              <a:ext cx="5938343" cy="3831476"/>
            </a:xfrm>
            <a:prstGeom prst="rect">
              <a:avLst/>
            </a:prstGeom>
          </p:spPr>
        </p:pic>
        <p:sp>
          <p:nvSpPr>
            <p:cNvPr id="7" name="Rectangle 6">
              <a:extLst>
                <a:ext uri="{FF2B5EF4-FFF2-40B4-BE49-F238E27FC236}">
                  <a16:creationId xmlns:a16="http://schemas.microsoft.com/office/drawing/2014/main" id="{2D34B09A-E55A-3B44-B6EF-FCE078A8AB25}"/>
                </a:ext>
              </a:extLst>
            </p:cNvPr>
            <p:cNvSpPr/>
            <p:nvPr/>
          </p:nvSpPr>
          <p:spPr>
            <a:xfrm>
              <a:off x="10100441" y="4235670"/>
              <a:ext cx="231228" cy="111409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9626A96A-1E3E-634F-9375-04BAEA1F327C}"/>
                </a:ext>
              </a:extLst>
            </p:cNvPr>
            <p:cNvPicPr>
              <a:picLocks noChangeAspect="1"/>
            </p:cNvPicPr>
            <p:nvPr/>
          </p:nvPicPr>
          <p:blipFill>
            <a:blip r:embed="rId3"/>
            <a:stretch>
              <a:fillRect/>
            </a:stretch>
          </p:blipFill>
          <p:spPr>
            <a:xfrm>
              <a:off x="1786759" y="1814017"/>
              <a:ext cx="1781971" cy="2894617"/>
            </a:xfrm>
            <a:prstGeom prst="rect">
              <a:avLst/>
            </a:prstGeom>
          </p:spPr>
        </p:pic>
        <p:cxnSp>
          <p:nvCxnSpPr>
            <p:cNvPr id="11" name="Straight Arrow Connector 10">
              <a:extLst>
                <a:ext uri="{FF2B5EF4-FFF2-40B4-BE49-F238E27FC236}">
                  <a16:creationId xmlns:a16="http://schemas.microsoft.com/office/drawing/2014/main" id="{FFDFBE14-48C7-5A4C-9359-2D647CEC24F3}"/>
                </a:ext>
              </a:extLst>
            </p:cNvPr>
            <p:cNvCxnSpPr>
              <a:endCxn id="9" idx="1"/>
            </p:cNvCxnSpPr>
            <p:nvPr/>
          </p:nvCxnSpPr>
          <p:spPr>
            <a:xfrm>
              <a:off x="546538" y="3261325"/>
              <a:ext cx="1240221" cy="1"/>
            </a:xfrm>
            <a:prstGeom prst="straightConnector1">
              <a:avLst/>
            </a:prstGeom>
            <a:ln>
              <a:solidFill>
                <a:schemeClr val="tx1"/>
              </a:solidFill>
              <a:prstDash val="dashDot"/>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79A27A7-9964-BD4C-8AD9-441CB5D4DBF6}"/>
                </a:ext>
              </a:extLst>
            </p:cNvPr>
            <p:cNvSpPr txBox="1"/>
            <p:nvPr/>
          </p:nvSpPr>
          <p:spPr>
            <a:xfrm>
              <a:off x="127437" y="2232892"/>
              <a:ext cx="1659322" cy="954107"/>
            </a:xfrm>
            <a:prstGeom prst="rect">
              <a:avLst/>
            </a:prstGeom>
            <a:noFill/>
          </p:spPr>
          <p:txBody>
            <a:bodyPr wrap="square" rtlCol="0">
              <a:spAutoFit/>
            </a:bodyPr>
            <a:lstStyle/>
            <a:p>
              <a:r>
                <a:rPr lang="en-US" sz="1400" dirty="0"/>
                <a:t>List of author’s with avg. rating 4 or higher across all their material at VPL</a:t>
              </a:r>
            </a:p>
          </p:txBody>
        </p:sp>
        <p:cxnSp>
          <p:nvCxnSpPr>
            <p:cNvPr id="13" name="Straight Arrow Connector 12">
              <a:extLst>
                <a:ext uri="{FF2B5EF4-FFF2-40B4-BE49-F238E27FC236}">
                  <a16:creationId xmlns:a16="http://schemas.microsoft.com/office/drawing/2014/main" id="{F0A5A113-2319-2A42-B2D6-E61865793EF7}"/>
                </a:ext>
              </a:extLst>
            </p:cNvPr>
            <p:cNvCxnSpPr>
              <a:cxnSpLocks/>
            </p:cNvCxnSpPr>
            <p:nvPr/>
          </p:nvCxnSpPr>
          <p:spPr>
            <a:xfrm>
              <a:off x="3657600" y="3261325"/>
              <a:ext cx="1671145" cy="0"/>
            </a:xfrm>
            <a:prstGeom prst="straightConnector1">
              <a:avLst/>
            </a:prstGeom>
            <a:ln>
              <a:solidFill>
                <a:schemeClr val="tx1"/>
              </a:solidFill>
              <a:prstDash val="dashDot"/>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3D089B7-081B-BA4B-99DD-401CA728C1CF}"/>
                </a:ext>
              </a:extLst>
            </p:cNvPr>
            <p:cNvSpPr txBox="1"/>
            <p:nvPr/>
          </p:nvSpPr>
          <p:spPr>
            <a:xfrm>
              <a:off x="3649716" y="2340613"/>
              <a:ext cx="1560787" cy="738664"/>
            </a:xfrm>
            <a:prstGeom prst="rect">
              <a:avLst/>
            </a:prstGeom>
            <a:noFill/>
          </p:spPr>
          <p:txBody>
            <a:bodyPr wrap="square" rtlCol="0">
              <a:spAutoFit/>
            </a:bodyPr>
            <a:lstStyle/>
            <a:p>
              <a:r>
                <a:rPr lang="en-US" sz="1400" dirty="0"/>
                <a:t>Top 10 author’s in</a:t>
              </a:r>
            </a:p>
            <a:p>
              <a:r>
                <a:rPr lang="en-US" sz="1400" dirty="0"/>
                <a:t>terms of count of material at VPL</a:t>
              </a:r>
            </a:p>
          </p:txBody>
        </p:sp>
      </p:grpSp>
      <p:sp>
        <p:nvSpPr>
          <p:cNvPr id="17" name="TextBox 16">
            <a:extLst>
              <a:ext uri="{FF2B5EF4-FFF2-40B4-BE49-F238E27FC236}">
                <a16:creationId xmlns:a16="http://schemas.microsoft.com/office/drawing/2014/main" id="{F317A567-40FB-6547-9D26-F58145FFDF33}"/>
              </a:ext>
            </a:extLst>
          </p:cNvPr>
          <p:cNvSpPr txBox="1"/>
          <p:nvPr/>
        </p:nvSpPr>
        <p:spPr>
          <a:xfrm>
            <a:off x="8607972" y="6503191"/>
            <a:ext cx="3584028" cy="307777"/>
          </a:xfrm>
          <a:prstGeom prst="rect">
            <a:avLst/>
          </a:prstGeom>
          <a:noFill/>
        </p:spPr>
        <p:txBody>
          <a:bodyPr wrap="square" rtlCol="0">
            <a:spAutoFit/>
          </a:bodyPr>
          <a:lstStyle/>
          <a:p>
            <a:r>
              <a:rPr lang="en-US" sz="1400" i="1" dirty="0"/>
              <a:t>&amp; countless other visualizations possible…</a:t>
            </a:r>
          </a:p>
        </p:txBody>
      </p:sp>
    </p:spTree>
    <p:extLst>
      <p:ext uri="{BB962C8B-B14F-4D97-AF65-F5344CB8AC3E}">
        <p14:creationId xmlns:p14="http://schemas.microsoft.com/office/powerpoint/2010/main" val="2351708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5D8317-82E5-C749-9A7F-2AC7739BA6C8}"/>
              </a:ext>
            </a:extLst>
          </p:cNvPr>
          <p:cNvSpPr txBox="1"/>
          <p:nvPr/>
        </p:nvSpPr>
        <p:spPr>
          <a:xfrm>
            <a:off x="861848" y="409903"/>
            <a:ext cx="10583917" cy="5170646"/>
          </a:xfrm>
          <a:prstGeom prst="rect">
            <a:avLst/>
          </a:prstGeom>
          <a:noFill/>
        </p:spPr>
        <p:txBody>
          <a:bodyPr wrap="square" rtlCol="0">
            <a:spAutoFit/>
          </a:bodyPr>
          <a:lstStyle/>
          <a:p>
            <a:r>
              <a:rPr lang="en-US" i="1" dirty="0"/>
              <a:t>Summary</a:t>
            </a:r>
          </a:p>
          <a:p>
            <a:endParaRPr lang="en-US" i="1" dirty="0"/>
          </a:p>
          <a:p>
            <a:pPr marL="285750" indent="-285750">
              <a:buFont typeface="Arial" panose="020B0604020202020204" pitchFamily="34" charset="0"/>
              <a:buChar char="•"/>
            </a:pPr>
            <a:r>
              <a:rPr lang="en-IN" sz="1400" dirty="0"/>
              <a:t>The languages carried by a VPL branch provides an insight into the international demographic of that particular region!</a:t>
            </a:r>
          </a:p>
          <a:p>
            <a:pPr marL="742950" lvl="1" indent="-285750">
              <a:buSzPct val="60000"/>
              <a:buFont typeface="Courier New" panose="02070309020205020404" pitchFamily="49" charset="0"/>
              <a:buChar char="o"/>
            </a:pPr>
            <a:r>
              <a:rPr lang="en-IN" sz="1400" dirty="0"/>
              <a:t>All locations carried Chinese language material, &amp; all but 1 carried French language. This was followed by 7 locations carrying Spanish &amp; 4 locations carrying Vietnamese language material</a:t>
            </a:r>
          </a:p>
          <a:p>
            <a:pPr marL="742950" lvl="1" indent="-285750">
              <a:buSzPct val="60000"/>
              <a:buFont typeface="Courier New" panose="02070309020205020404" pitchFamily="49" charset="0"/>
              <a:buChar char="o"/>
            </a:pPr>
            <a:endParaRPr lang="en-IN" sz="1400" dirty="0"/>
          </a:p>
          <a:p>
            <a:pPr marL="285750" indent="-285750">
              <a:buFont typeface="Arial" panose="020B0604020202020204" pitchFamily="34" charset="0"/>
              <a:buChar char="•"/>
            </a:pPr>
            <a:r>
              <a:rPr lang="en-IN" sz="1400" dirty="0"/>
              <a:t>Across all VPL locations &amp; online, maximum material is available in French &amp; Chinese languages (19K+), followed by Japanese &amp; Korean languages (5K+), and then Spanish language. Tagalog, Hindi &amp; Punjabi languages have some of the lowest number of material available</a:t>
            </a:r>
          </a:p>
          <a:p>
            <a:pPr marL="285750" indent="-285750">
              <a:buFont typeface="Arial" panose="020B0604020202020204" pitchFamily="34" charset="0"/>
              <a:buChar char="•"/>
            </a:pPr>
            <a:endParaRPr lang="en-IN" sz="1400" dirty="0"/>
          </a:p>
          <a:p>
            <a:pPr marL="285750" indent="-285750">
              <a:buFont typeface="Arial" panose="020B0604020202020204" pitchFamily="34" charset="0"/>
              <a:buChar char="•"/>
            </a:pPr>
            <a:r>
              <a:rPr lang="en-IN" sz="1400" dirty="0"/>
              <a:t>Analysing top author's by most material at VPL, we discovered an author Higashino, Keigo leading, across several Asian languages. Further analysis was performed to see how his work is rated by users/readers across languages</a:t>
            </a:r>
          </a:p>
          <a:p>
            <a:pPr marL="285750" indent="-285750">
              <a:buFont typeface="Arial" panose="020B0604020202020204" pitchFamily="34" charset="0"/>
              <a:buChar char="•"/>
            </a:pPr>
            <a:endParaRPr lang="en-IN" sz="1400" dirty="0"/>
          </a:p>
          <a:p>
            <a:pPr marL="285750" indent="-285750">
              <a:buFont typeface="Arial" panose="020B0604020202020204" pitchFamily="34" charset="0"/>
              <a:buChar char="•"/>
            </a:pPr>
            <a:r>
              <a:rPr lang="en-IN" sz="1400" dirty="0"/>
              <a:t>Language vs category analysis revealed the following:</a:t>
            </a:r>
          </a:p>
          <a:p>
            <a:pPr marL="742950" lvl="1" indent="-285750">
              <a:buSzPct val="60000"/>
              <a:buFont typeface="Courier New" panose="02070309020205020404" pitchFamily="49" charset="0"/>
              <a:buChar char="o"/>
            </a:pPr>
            <a:r>
              <a:rPr lang="en-IN" sz="1400" dirty="0"/>
              <a:t>~60% of material in Hindi language is DVDs</a:t>
            </a:r>
          </a:p>
          <a:p>
            <a:pPr marL="742950" lvl="1" indent="-285750">
              <a:buSzPct val="60000"/>
              <a:buFont typeface="Courier New" panose="02070309020205020404" pitchFamily="49" charset="0"/>
              <a:buChar char="o"/>
            </a:pPr>
            <a:r>
              <a:rPr lang="en-IN" sz="1400" dirty="0"/>
              <a:t>~10% of material in Italian &amp; German languages is Music CD, &amp; ~5% is DVDs</a:t>
            </a:r>
          </a:p>
          <a:p>
            <a:pPr marL="742950" lvl="1" indent="-285750">
              <a:buSzPct val="60000"/>
              <a:buFont typeface="Courier New" panose="02070309020205020404" pitchFamily="49" charset="0"/>
              <a:buChar char="o"/>
            </a:pPr>
            <a:r>
              <a:rPr lang="en-IN" sz="1400" dirty="0"/>
              <a:t>~20% of material in French language is eBooks, more so than any other languages</a:t>
            </a:r>
          </a:p>
          <a:p>
            <a:pPr marL="742950" lvl="1" indent="-285750">
              <a:buSzPct val="60000"/>
              <a:buFont typeface="Courier New" panose="02070309020205020404" pitchFamily="49" charset="0"/>
              <a:buChar char="o"/>
            </a:pPr>
            <a:r>
              <a:rPr lang="en-IN" sz="1400" dirty="0"/>
              <a:t>Korean, French &amp; Japanese languages have a higher percentage of material as comic books than other languages</a:t>
            </a:r>
          </a:p>
          <a:p>
            <a:pPr marL="742950" lvl="1" indent="-285750">
              <a:buSzPct val="60000"/>
              <a:buFont typeface="Courier New" panose="02070309020205020404" pitchFamily="49" charset="0"/>
              <a:buChar char="o"/>
            </a:pPr>
            <a:endParaRPr lang="en-IN" sz="1400" dirty="0"/>
          </a:p>
          <a:p>
            <a:pPr marL="285750" indent="-285750">
              <a:buFont typeface="Arial" panose="020B0604020202020204" pitchFamily="34" charset="0"/>
              <a:buChar char="•"/>
            </a:pPr>
            <a:r>
              <a:rPr lang="en-IN" sz="1400" dirty="0"/>
              <a:t>Similarly, availability status vs category information revealed that a major percentage of streaming video &amp; eBooks, and a minor percentage of newspapers &amp; journals do not have any availability information available. In terms of material with status "All copies in use", majority are books (78%), followed by DVDs(9.5%) and then comic books (5%)</a:t>
            </a:r>
          </a:p>
          <a:p>
            <a:pPr marL="285750" indent="-285750">
              <a:buFont typeface="Arial" panose="020B0604020202020204" pitchFamily="34" charset="0"/>
              <a:buChar char="•"/>
            </a:pPr>
            <a:endParaRPr lang="en-IN" sz="1400" dirty="0"/>
          </a:p>
          <a:p>
            <a:pPr marL="285750" indent="-285750">
              <a:buFont typeface="Arial" panose="020B0604020202020204" pitchFamily="34" charset="0"/>
              <a:buChar char="•"/>
            </a:pPr>
            <a:r>
              <a:rPr lang="en-IN" sz="1400" dirty="0"/>
              <a:t>Author's were further categorized by popularity (i.e., user rating) &amp; number of published material at VPL</a:t>
            </a:r>
          </a:p>
        </p:txBody>
      </p:sp>
    </p:spTree>
    <p:extLst>
      <p:ext uri="{BB962C8B-B14F-4D97-AF65-F5344CB8AC3E}">
        <p14:creationId xmlns:p14="http://schemas.microsoft.com/office/powerpoint/2010/main" val="25285687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775343-279E-6649-8271-C3C8A84B1F93}"/>
              </a:ext>
            </a:extLst>
          </p:cNvPr>
          <p:cNvSpPr txBox="1"/>
          <p:nvPr/>
        </p:nvSpPr>
        <p:spPr>
          <a:xfrm>
            <a:off x="861848" y="409903"/>
            <a:ext cx="10583917" cy="2585323"/>
          </a:xfrm>
          <a:prstGeom prst="rect">
            <a:avLst/>
          </a:prstGeom>
          <a:noFill/>
        </p:spPr>
        <p:txBody>
          <a:bodyPr wrap="square" rtlCol="0">
            <a:spAutoFit/>
          </a:bodyPr>
          <a:lstStyle/>
          <a:p>
            <a:r>
              <a:rPr lang="en-US" i="1" dirty="0"/>
              <a:t>Challenges &amp; Next Steps</a:t>
            </a:r>
          </a:p>
          <a:p>
            <a:endParaRPr lang="en-US" i="1" dirty="0"/>
          </a:p>
          <a:p>
            <a:pPr marL="285750" indent="-285750">
              <a:buFont typeface="Arial" panose="020B0604020202020204" pitchFamily="34" charset="0"/>
              <a:buChar char="•"/>
            </a:pPr>
            <a:r>
              <a:rPr lang="en-IN" sz="1400" dirty="0"/>
              <a:t>Because of the nature of the website &amp; type of information, all of the data collected was categorical &amp; not numerical in nature. As a result not much scope for feature engineering</a:t>
            </a:r>
          </a:p>
          <a:p>
            <a:pPr marL="285750" indent="-285750">
              <a:buFont typeface="Arial" panose="020B0604020202020204" pitchFamily="34" charset="0"/>
              <a:buChar char="•"/>
            </a:pPr>
            <a:endParaRPr lang="en-IN" sz="1400" dirty="0"/>
          </a:p>
          <a:p>
            <a:pPr marL="285750" indent="-285750">
              <a:buFont typeface="Arial" panose="020B0604020202020204" pitchFamily="34" charset="0"/>
              <a:buChar char="•"/>
            </a:pPr>
            <a:r>
              <a:rPr lang="en-IN" sz="1400" dirty="0"/>
              <a:t>The data collected has limited analysis &amp; inference scope as it pertains to only those records available on VPL website. More data needs to be collected on popular international authors &amp; merged with the data collected at VPL to see whether VPL carries popular material or not</a:t>
            </a:r>
          </a:p>
          <a:p>
            <a:pPr marL="285750" indent="-285750">
              <a:buFont typeface="Arial" panose="020B0604020202020204" pitchFamily="34" charset="0"/>
              <a:buChar char="•"/>
            </a:pPr>
            <a:endParaRPr lang="en-IN" sz="1400" dirty="0"/>
          </a:p>
          <a:p>
            <a:pPr marL="285750" indent="-285750">
              <a:buFont typeface="Arial" panose="020B0604020202020204" pitchFamily="34" charset="0"/>
              <a:buChar char="•"/>
            </a:pPr>
            <a:r>
              <a:rPr lang="en-IN" sz="1400" dirty="0"/>
              <a:t>User information is not private, so unable to determine what the user preference is. Having this information can enable interesting predictions on what material is more popular &amp; in demand for library to plan it's stocking &amp; sourcing accordingly</a:t>
            </a:r>
          </a:p>
          <a:p>
            <a:pPr marL="285750" indent="-285750">
              <a:buFont typeface="Arial" panose="020B0604020202020204" pitchFamily="34" charset="0"/>
              <a:buChar char="•"/>
            </a:pPr>
            <a:endParaRPr lang="en-IN" sz="1400" dirty="0"/>
          </a:p>
        </p:txBody>
      </p:sp>
    </p:spTree>
    <p:extLst>
      <p:ext uri="{BB962C8B-B14F-4D97-AF65-F5344CB8AC3E}">
        <p14:creationId xmlns:p14="http://schemas.microsoft.com/office/powerpoint/2010/main" val="131402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027F225-4697-B748-8414-2A940D55046C}"/>
              </a:ext>
            </a:extLst>
          </p:cNvPr>
          <p:cNvSpPr txBox="1"/>
          <p:nvPr/>
        </p:nvSpPr>
        <p:spPr>
          <a:xfrm>
            <a:off x="515006" y="840827"/>
            <a:ext cx="7651531" cy="1785104"/>
          </a:xfrm>
          <a:prstGeom prst="rect">
            <a:avLst/>
          </a:prstGeom>
          <a:noFill/>
        </p:spPr>
        <p:txBody>
          <a:bodyPr wrap="square" rtlCol="0">
            <a:spAutoFit/>
          </a:bodyPr>
          <a:lstStyle/>
          <a:p>
            <a:pPr marL="342900" indent="-342900">
              <a:buFont typeface="Arial" panose="020B0604020202020204" pitchFamily="34" charset="0"/>
              <a:buChar char="•"/>
            </a:pPr>
            <a:r>
              <a:rPr lang="en-US" sz="2000" dirty="0"/>
              <a:t>Introduction</a:t>
            </a:r>
          </a:p>
          <a:p>
            <a:pPr marL="800100" lvl="1" indent="-342900">
              <a:buSzPct val="60000"/>
              <a:buFont typeface="Courier New" panose="02070309020205020404" pitchFamily="49" charset="0"/>
              <a:buChar char="o"/>
            </a:pPr>
            <a:r>
              <a:rPr lang="en-US" dirty="0"/>
              <a:t>Public Library System for the city of  Vancouver, British Columbia</a:t>
            </a:r>
          </a:p>
          <a:p>
            <a:pPr marL="800100" lvl="1" indent="-342900">
              <a:buSzPct val="60000"/>
              <a:buFont typeface="Courier New" panose="02070309020205020404" pitchFamily="49" charset="0"/>
              <a:buChar char="o"/>
            </a:pPr>
            <a:r>
              <a:rPr lang="en-US" dirty="0"/>
              <a:t>Third largest public library system in all of Canada</a:t>
            </a:r>
          </a:p>
          <a:p>
            <a:pPr marL="800100" lvl="1" indent="-342900">
              <a:buSzPct val="60000"/>
              <a:buFont typeface="Courier New" panose="02070309020205020404" pitchFamily="49" charset="0"/>
              <a:buChar char="o"/>
            </a:pPr>
            <a:r>
              <a:rPr lang="en-US" dirty="0"/>
              <a:t>Over 20 branches, 1 central library location &amp; online</a:t>
            </a:r>
          </a:p>
          <a:p>
            <a:pPr marL="800100" lvl="1" indent="-342900">
              <a:buSzPct val="60000"/>
              <a:buFont typeface="Courier New" panose="02070309020205020404" pitchFamily="49" charset="0"/>
              <a:buChar char="o"/>
            </a:pPr>
            <a:r>
              <a:rPr lang="en-US" dirty="0"/>
              <a:t>Over 9.5 million materials: books, e-books, CDs, DVDs, magazines etc.</a:t>
            </a:r>
          </a:p>
          <a:p>
            <a:pPr marL="800100" lvl="1" indent="-342900">
              <a:buSzPct val="60000"/>
              <a:buFont typeface="Courier New" panose="02070309020205020404" pitchFamily="49" charset="0"/>
              <a:buChar char="o"/>
            </a:pPr>
            <a:r>
              <a:rPr lang="en-US" dirty="0"/>
              <a:t>Serving &gt;400,000 active members </a:t>
            </a:r>
          </a:p>
        </p:txBody>
      </p:sp>
      <p:sp>
        <p:nvSpPr>
          <p:cNvPr id="4" name="TextBox 3">
            <a:extLst>
              <a:ext uri="{FF2B5EF4-FFF2-40B4-BE49-F238E27FC236}">
                <a16:creationId xmlns:a16="http://schemas.microsoft.com/office/drawing/2014/main" id="{4CBEF7DE-292E-4347-90C3-4FE49B2D4C7C}"/>
              </a:ext>
            </a:extLst>
          </p:cNvPr>
          <p:cNvSpPr txBox="1"/>
          <p:nvPr/>
        </p:nvSpPr>
        <p:spPr>
          <a:xfrm>
            <a:off x="7010399" y="6520198"/>
            <a:ext cx="5370787" cy="307777"/>
          </a:xfrm>
          <a:prstGeom prst="rect">
            <a:avLst/>
          </a:prstGeom>
          <a:noFill/>
        </p:spPr>
        <p:txBody>
          <a:bodyPr wrap="square" rtlCol="0">
            <a:spAutoFit/>
          </a:bodyPr>
          <a:lstStyle/>
          <a:p>
            <a:pPr algn="just"/>
            <a:r>
              <a:rPr lang="en-US" sz="1400" dirty="0"/>
              <a:t>Reference: https://en.wikipedia.org/wiki/Vancouver_Public_Library</a:t>
            </a:r>
          </a:p>
        </p:txBody>
      </p:sp>
      <p:pic>
        <p:nvPicPr>
          <p:cNvPr id="5" name="Picture 4">
            <a:extLst>
              <a:ext uri="{FF2B5EF4-FFF2-40B4-BE49-F238E27FC236}">
                <a16:creationId xmlns:a16="http://schemas.microsoft.com/office/drawing/2014/main" id="{7C594B9B-1396-3444-A337-2B7535A351F6}"/>
              </a:ext>
            </a:extLst>
          </p:cNvPr>
          <p:cNvPicPr>
            <a:picLocks noChangeAspect="1"/>
          </p:cNvPicPr>
          <p:nvPr/>
        </p:nvPicPr>
        <p:blipFill>
          <a:blip r:embed="rId2"/>
          <a:stretch>
            <a:fillRect/>
          </a:stretch>
        </p:blipFill>
        <p:spPr>
          <a:xfrm>
            <a:off x="8891752" y="1631541"/>
            <a:ext cx="2354317" cy="480673"/>
          </a:xfrm>
          <a:prstGeom prst="rect">
            <a:avLst/>
          </a:prstGeom>
        </p:spPr>
      </p:pic>
      <p:sp>
        <p:nvSpPr>
          <p:cNvPr id="6" name="TextBox 5">
            <a:extLst>
              <a:ext uri="{FF2B5EF4-FFF2-40B4-BE49-F238E27FC236}">
                <a16:creationId xmlns:a16="http://schemas.microsoft.com/office/drawing/2014/main" id="{1F92CBE3-2356-DC43-85F1-C060D29793F5}"/>
              </a:ext>
            </a:extLst>
          </p:cNvPr>
          <p:cNvSpPr txBox="1"/>
          <p:nvPr/>
        </p:nvSpPr>
        <p:spPr>
          <a:xfrm>
            <a:off x="515006" y="2787960"/>
            <a:ext cx="7809190" cy="1508105"/>
          </a:xfrm>
          <a:prstGeom prst="rect">
            <a:avLst/>
          </a:prstGeom>
          <a:noFill/>
        </p:spPr>
        <p:txBody>
          <a:bodyPr wrap="square" rtlCol="0">
            <a:spAutoFit/>
          </a:bodyPr>
          <a:lstStyle/>
          <a:p>
            <a:pPr marL="342900" indent="-342900">
              <a:buFont typeface="Arial" panose="020B0604020202020204" pitchFamily="34" charset="0"/>
              <a:buChar char="•"/>
            </a:pPr>
            <a:r>
              <a:rPr lang="en-US" sz="2000" dirty="0"/>
              <a:t>Objective</a:t>
            </a:r>
          </a:p>
          <a:p>
            <a:pPr marL="800100" lvl="1" indent="-342900">
              <a:buSzPct val="60000"/>
              <a:buFont typeface="Courier New" panose="02070309020205020404" pitchFamily="49" charset="0"/>
              <a:buChar char="o"/>
            </a:pPr>
            <a:r>
              <a:rPr lang="en-US" dirty="0"/>
              <a:t>Scrape the website of VPL using automation test software</a:t>
            </a:r>
          </a:p>
          <a:p>
            <a:pPr marL="1257300" lvl="2" indent="-342900">
              <a:buSzPct val="40000"/>
              <a:buFont typeface="Wingdings" pitchFamily="2" charset="2"/>
              <a:buChar char="q"/>
            </a:pPr>
            <a:r>
              <a:rPr lang="en-US" dirty="0"/>
              <a:t>Study international language collection carried by each VPL location</a:t>
            </a:r>
          </a:p>
          <a:p>
            <a:pPr marL="1200150" lvl="2" indent="-285750">
              <a:buSzPct val="40000"/>
              <a:buFont typeface="Wingdings" pitchFamily="2" charset="2"/>
              <a:buChar char="q"/>
            </a:pPr>
            <a:r>
              <a:rPr lang="en-US" dirty="0"/>
              <a:t> Gather information on language collections, titles, authors, categories, availability statuses &amp; user ratings to draw insights</a:t>
            </a:r>
          </a:p>
        </p:txBody>
      </p:sp>
      <p:sp>
        <p:nvSpPr>
          <p:cNvPr id="7" name="TextBox 6">
            <a:extLst>
              <a:ext uri="{FF2B5EF4-FFF2-40B4-BE49-F238E27FC236}">
                <a16:creationId xmlns:a16="http://schemas.microsoft.com/office/drawing/2014/main" id="{0D7D5EB3-3351-3146-8D32-2C1005AEC290}"/>
              </a:ext>
            </a:extLst>
          </p:cNvPr>
          <p:cNvSpPr txBox="1"/>
          <p:nvPr/>
        </p:nvSpPr>
        <p:spPr>
          <a:xfrm>
            <a:off x="515004" y="4458094"/>
            <a:ext cx="7809191" cy="954107"/>
          </a:xfrm>
          <a:prstGeom prst="rect">
            <a:avLst/>
          </a:prstGeom>
          <a:noFill/>
        </p:spPr>
        <p:txBody>
          <a:bodyPr wrap="square" rtlCol="0">
            <a:spAutoFit/>
          </a:bodyPr>
          <a:lstStyle/>
          <a:p>
            <a:pPr marL="342900" indent="-342900">
              <a:buFont typeface="Arial" panose="020B0604020202020204" pitchFamily="34" charset="0"/>
              <a:buChar char="•"/>
            </a:pPr>
            <a:r>
              <a:rPr lang="en-US" sz="2000" dirty="0"/>
              <a:t>Motivation</a:t>
            </a:r>
          </a:p>
          <a:p>
            <a:pPr marL="800100" lvl="1" indent="-342900">
              <a:buSzPct val="60000"/>
              <a:buFont typeface="Courier New" panose="02070309020205020404" pitchFamily="49" charset="0"/>
              <a:buChar char="o"/>
            </a:pPr>
            <a:r>
              <a:rPr lang="en-US" dirty="0"/>
              <a:t>General curiosity in reading, languages &amp; interest in exploring resources in my locality </a:t>
            </a:r>
          </a:p>
        </p:txBody>
      </p:sp>
    </p:spTree>
    <p:extLst>
      <p:ext uri="{BB962C8B-B14F-4D97-AF65-F5344CB8AC3E}">
        <p14:creationId xmlns:p14="http://schemas.microsoft.com/office/powerpoint/2010/main" val="3531599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6A8B970-3BC1-DA4B-A67D-F89E66FFB024}"/>
              </a:ext>
            </a:extLst>
          </p:cNvPr>
          <p:cNvSpPr/>
          <p:nvPr/>
        </p:nvSpPr>
        <p:spPr>
          <a:xfrm>
            <a:off x="8667662" y="6550223"/>
            <a:ext cx="3597908" cy="307777"/>
          </a:xfrm>
          <a:prstGeom prst="rect">
            <a:avLst/>
          </a:prstGeom>
        </p:spPr>
        <p:txBody>
          <a:bodyPr wrap="none">
            <a:spAutoFit/>
          </a:bodyPr>
          <a:lstStyle/>
          <a:p>
            <a:r>
              <a:rPr lang="en-US" sz="1400" dirty="0"/>
              <a:t>Reference: https://www.vpl.ca/hours-locations</a:t>
            </a:r>
          </a:p>
        </p:txBody>
      </p:sp>
      <p:grpSp>
        <p:nvGrpSpPr>
          <p:cNvPr id="38" name="Group 37">
            <a:extLst>
              <a:ext uri="{FF2B5EF4-FFF2-40B4-BE49-F238E27FC236}">
                <a16:creationId xmlns:a16="http://schemas.microsoft.com/office/drawing/2014/main" id="{3BBC5FC3-DE54-8C4A-BFFA-C95F9EF6FD7A}"/>
              </a:ext>
            </a:extLst>
          </p:cNvPr>
          <p:cNvGrpSpPr/>
          <p:nvPr/>
        </p:nvGrpSpPr>
        <p:grpSpPr>
          <a:xfrm>
            <a:off x="2694259" y="239540"/>
            <a:ext cx="9867619" cy="6019176"/>
            <a:chOff x="2641709" y="134440"/>
            <a:chExt cx="9867619" cy="6019176"/>
          </a:xfrm>
        </p:grpSpPr>
        <p:pic>
          <p:nvPicPr>
            <p:cNvPr id="3" name="Picture 2">
              <a:extLst>
                <a:ext uri="{FF2B5EF4-FFF2-40B4-BE49-F238E27FC236}">
                  <a16:creationId xmlns:a16="http://schemas.microsoft.com/office/drawing/2014/main" id="{6DE7009B-06A0-AB46-83E9-7E6C053C888C}"/>
                </a:ext>
              </a:extLst>
            </p:cNvPr>
            <p:cNvPicPr>
              <a:picLocks noChangeAspect="1"/>
            </p:cNvPicPr>
            <p:nvPr/>
          </p:nvPicPr>
          <p:blipFill>
            <a:blip r:embed="rId2">
              <a:alphaModFix amt="25000"/>
              <a:extLst>
                <a:ext uri="{BEBA8EAE-BF5A-486C-A8C5-ECC9F3942E4B}">
                  <a14:imgProps xmlns:a14="http://schemas.microsoft.com/office/drawing/2010/main">
                    <a14:imgLayer>
                      <a14:imgEffect>
                        <a14:sharpenSoften amount="50000"/>
                      </a14:imgEffect>
                      <a14:imgEffect>
                        <a14:brightnessContrast bright="-1000"/>
                      </a14:imgEffect>
                    </a14:imgLayer>
                  </a14:imgProps>
                </a:ext>
              </a:extLst>
            </a:blip>
            <a:stretch>
              <a:fillRect/>
            </a:stretch>
          </p:blipFill>
          <p:spPr>
            <a:xfrm>
              <a:off x="2641709" y="943741"/>
              <a:ext cx="8993241" cy="5209875"/>
            </a:xfrm>
            <a:prstGeom prst="rect">
              <a:avLst/>
            </a:prstGeom>
          </p:spPr>
        </p:pic>
        <p:sp>
          <p:nvSpPr>
            <p:cNvPr id="4" name="TextBox 3">
              <a:extLst>
                <a:ext uri="{FF2B5EF4-FFF2-40B4-BE49-F238E27FC236}">
                  <a16:creationId xmlns:a16="http://schemas.microsoft.com/office/drawing/2014/main" id="{F8A902F4-6176-124D-BB63-0EFAEB4D30C1}"/>
                </a:ext>
              </a:extLst>
            </p:cNvPr>
            <p:cNvSpPr txBox="1"/>
            <p:nvPr/>
          </p:nvSpPr>
          <p:spPr>
            <a:xfrm>
              <a:off x="6119749" y="5489334"/>
              <a:ext cx="2243302" cy="507831"/>
            </a:xfrm>
            <a:prstGeom prst="rect">
              <a:avLst/>
            </a:prstGeom>
            <a:noFill/>
          </p:spPr>
          <p:txBody>
            <a:bodyPr wrap="square" rtlCol="0">
              <a:spAutoFit/>
            </a:bodyPr>
            <a:lstStyle/>
            <a:p>
              <a:r>
                <a:rPr lang="en-US" sz="1500" b="1" dirty="0"/>
                <a:t>Marpole Branch</a:t>
              </a:r>
            </a:p>
            <a:p>
              <a:pPr marL="285750" indent="-285750">
                <a:buFont typeface="Arial" panose="020B0604020202020204" pitchFamily="34" charset="0"/>
                <a:buChar char="•"/>
              </a:pPr>
              <a:r>
                <a:rPr lang="en-US" sz="1200" dirty="0"/>
                <a:t>Chinese &amp; French</a:t>
              </a:r>
            </a:p>
          </p:txBody>
        </p:sp>
        <p:sp>
          <p:nvSpPr>
            <p:cNvPr id="6" name="TextBox 5">
              <a:extLst>
                <a:ext uri="{FF2B5EF4-FFF2-40B4-BE49-F238E27FC236}">
                  <a16:creationId xmlns:a16="http://schemas.microsoft.com/office/drawing/2014/main" id="{B3360A8B-0AB0-E343-AA83-02617FE80FC0}"/>
                </a:ext>
              </a:extLst>
            </p:cNvPr>
            <p:cNvSpPr txBox="1"/>
            <p:nvPr/>
          </p:nvSpPr>
          <p:spPr>
            <a:xfrm>
              <a:off x="5090950" y="4245063"/>
              <a:ext cx="2243302" cy="507831"/>
            </a:xfrm>
            <a:prstGeom prst="rect">
              <a:avLst/>
            </a:prstGeom>
            <a:noFill/>
          </p:spPr>
          <p:txBody>
            <a:bodyPr wrap="square" rtlCol="0">
              <a:spAutoFit/>
            </a:bodyPr>
            <a:lstStyle/>
            <a:p>
              <a:r>
                <a:rPr lang="en-US" sz="1500" b="1" dirty="0"/>
                <a:t>Kerrisdale Branch</a:t>
              </a:r>
            </a:p>
            <a:p>
              <a:pPr marL="285750" indent="-285750">
                <a:buFont typeface="Arial" panose="020B0604020202020204" pitchFamily="34" charset="0"/>
                <a:buChar char="•"/>
              </a:pPr>
              <a:r>
                <a:rPr lang="en-US" sz="1200" dirty="0"/>
                <a:t>Chinese &amp; French</a:t>
              </a:r>
            </a:p>
          </p:txBody>
        </p:sp>
        <p:sp>
          <p:nvSpPr>
            <p:cNvPr id="7" name="TextBox 6">
              <a:extLst>
                <a:ext uri="{FF2B5EF4-FFF2-40B4-BE49-F238E27FC236}">
                  <a16:creationId xmlns:a16="http://schemas.microsoft.com/office/drawing/2014/main" id="{D4CEEDC6-DA1C-A844-BD82-A46B4716412E}"/>
                </a:ext>
              </a:extLst>
            </p:cNvPr>
            <p:cNvSpPr txBox="1"/>
            <p:nvPr/>
          </p:nvSpPr>
          <p:spPr>
            <a:xfrm>
              <a:off x="4173549" y="3561169"/>
              <a:ext cx="2243302" cy="507831"/>
            </a:xfrm>
            <a:prstGeom prst="rect">
              <a:avLst/>
            </a:prstGeom>
            <a:noFill/>
          </p:spPr>
          <p:txBody>
            <a:bodyPr wrap="square" rtlCol="0">
              <a:spAutoFit/>
            </a:bodyPr>
            <a:lstStyle/>
            <a:p>
              <a:r>
                <a:rPr lang="en-US" sz="1500" b="1" dirty="0"/>
                <a:t>Dunbar Branch</a:t>
              </a:r>
            </a:p>
            <a:p>
              <a:pPr marL="285750" indent="-285750">
                <a:buFont typeface="Arial" panose="020B0604020202020204" pitchFamily="34" charset="0"/>
                <a:buChar char="•"/>
              </a:pPr>
              <a:r>
                <a:rPr lang="en-US" sz="1200" dirty="0"/>
                <a:t>Chinese &amp; French</a:t>
              </a:r>
            </a:p>
          </p:txBody>
        </p:sp>
        <p:sp>
          <p:nvSpPr>
            <p:cNvPr id="8" name="TextBox 7">
              <a:extLst>
                <a:ext uri="{FF2B5EF4-FFF2-40B4-BE49-F238E27FC236}">
                  <a16:creationId xmlns:a16="http://schemas.microsoft.com/office/drawing/2014/main" id="{55129311-9234-4542-BA04-F646348769D2}"/>
                </a:ext>
              </a:extLst>
            </p:cNvPr>
            <p:cNvSpPr txBox="1"/>
            <p:nvPr/>
          </p:nvSpPr>
          <p:spPr>
            <a:xfrm>
              <a:off x="3051898" y="2568862"/>
              <a:ext cx="2243302" cy="507831"/>
            </a:xfrm>
            <a:prstGeom prst="rect">
              <a:avLst/>
            </a:prstGeom>
            <a:noFill/>
          </p:spPr>
          <p:txBody>
            <a:bodyPr wrap="square" rtlCol="0">
              <a:spAutoFit/>
            </a:bodyPr>
            <a:lstStyle/>
            <a:p>
              <a:r>
                <a:rPr lang="en-US" sz="1500" b="1" dirty="0"/>
                <a:t>West Point Grey Branch</a:t>
              </a:r>
            </a:p>
            <a:p>
              <a:pPr marL="285750" indent="-285750">
                <a:buFont typeface="Arial" panose="020B0604020202020204" pitchFamily="34" charset="0"/>
                <a:buChar char="•"/>
              </a:pPr>
              <a:r>
                <a:rPr lang="en-US" sz="1200" dirty="0"/>
                <a:t>Chinese &amp; French</a:t>
              </a:r>
            </a:p>
          </p:txBody>
        </p:sp>
        <p:sp>
          <p:nvSpPr>
            <p:cNvPr id="9" name="TextBox 8">
              <a:extLst>
                <a:ext uri="{FF2B5EF4-FFF2-40B4-BE49-F238E27FC236}">
                  <a16:creationId xmlns:a16="http://schemas.microsoft.com/office/drawing/2014/main" id="{ED9DC453-4989-B042-9399-0ADBB1D1AE8D}"/>
                </a:ext>
              </a:extLst>
            </p:cNvPr>
            <p:cNvSpPr txBox="1"/>
            <p:nvPr/>
          </p:nvSpPr>
          <p:spPr>
            <a:xfrm>
              <a:off x="4740977" y="2153810"/>
              <a:ext cx="2243302" cy="507831"/>
            </a:xfrm>
            <a:prstGeom prst="rect">
              <a:avLst/>
            </a:prstGeom>
            <a:noFill/>
          </p:spPr>
          <p:txBody>
            <a:bodyPr wrap="square" rtlCol="0">
              <a:spAutoFit/>
            </a:bodyPr>
            <a:lstStyle/>
            <a:p>
              <a:r>
                <a:rPr lang="en-US" sz="1500" b="1" dirty="0"/>
                <a:t>Kitsilano Branch</a:t>
              </a:r>
            </a:p>
            <a:p>
              <a:pPr marL="285750" indent="-285750">
                <a:buFont typeface="Arial" panose="020B0604020202020204" pitchFamily="34" charset="0"/>
                <a:buChar char="•"/>
              </a:pPr>
              <a:r>
                <a:rPr lang="en-US" sz="1200" dirty="0"/>
                <a:t>Chinese &amp; French</a:t>
              </a:r>
            </a:p>
          </p:txBody>
        </p:sp>
        <p:sp>
          <p:nvSpPr>
            <p:cNvPr id="10" name="TextBox 9">
              <a:extLst>
                <a:ext uri="{FF2B5EF4-FFF2-40B4-BE49-F238E27FC236}">
                  <a16:creationId xmlns:a16="http://schemas.microsoft.com/office/drawing/2014/main" id="{8DFF9D40-47BE-7C45-8CBB-3FDF5709E984}"/>
                </a:ext>
              </a:extLst>
            </p:cNvPr>
            <p:cNvSpPr txBox="1"/>
            <p:nvPr/>
          </p:nvSpPr>
          <p:spPr>
            <a:xfrm>
              <a:off x="6225527" y="2307951"/>
              <a:ext cx="2243302" cy="507831"/>
            </a:xfrm>
            <a:prstGeom prst="rect">
              <a:avLst/>
            </a:prstGeom>
            <a:noFill/>
          </p:spPr>
          <p:txBody>
            <a:bodyPr wrap="square" rtlCol="0">
              <a:spAutoFit/>
            </a:bodyPr>
            <a:lstStyle/>
            <a:p>
              <a:r>
                <a:rPr lang="en-US" sz="1500" b="1" dirty="0"/>
                <a:t>Firehall Branch</a:t>
              </a:r>
            </a:p>
            <a:p>
              <a:pPr marL="285750" indent="-285750">
                <a:buFont typeface="Arial" panose="020B0604020202020204" pitchFamily="34" charset="0"/>
                <a:buChar char="•"/>
              </a:pPr>
              <a:r>
                <a:rPr lang="en-US" sz="1200" dirty="0"/>
                <a:t>Chinese &amp; French</a:t>
              </a:r>
            </a:p>
          </p:txBody>
        </p:sp>
        <p:sp>
          <p:nvSpPr>
            <p:cNvPr id="11" name="TextBox 10">
              <a:extLst>
                <a:ext uri="{FF2B5EF4-FFF2-40B4-BE49-F238E27FC236}">
                  <a16:creationId xmlns:a16="http://schemas.microsoft.com/office/drawing/2014/main" id="{A127BAF4-7798-EC41-8541-19E376BB675D}"/>
                </a:ext>
              </a:extLst>
            </p:cNvPr>
            <p:cNvSpPr txBox="1"/>
            <p:nvPr/>
          </p:nvSpPr>
          <p:spPr>
            <a:xfrm>
              <a:off x="6893173" y="4511100"/>
              <a:ext cx="2243302" cy="507831"/>
            </a:xfrm>
            <a:prstGeom prst="rect">
              <a:avLst/>
            </a:prstGeom>
            <a:noFill/>
          </p:spPr>
          <p:txBody>
            <a:bodyPr wrap="square" rtlCol="0">
              <a:spAutoFit/>
            </a:bodyPr>
            <a:lstStyle/>
            <a:p>
              <a:r>
                <a:rPr lang="en-US" sz="1500" b="1" dirty="0"/>
                <a:t>Oakridge Branch</a:t>
              </a:r>
            </a:p>
            <a:p>
              <a:pPr marL="285750" indent="-285750">
                <a:buFont typeface="Arial" panose="020B0604020202020204" pitchFamily="34" charset="0"/>
                <a:buChar char="•"/>
              </a:pPr>
              <a:r>
                <a:rPr lang="en-US" sz="1200" dirty="0"/>
                <a:t>Chinese &amp; French</a:t>
              </a:r>
            </a:p>
          </p:txBody>
        </p:sp>
        <p:sp>
          <p:nvSpPr>
            <p:cNvPr id="12" name="TextBox 11">
              <a:extLst>
                <a:ext uri="{FF2B5EF4-FFF2-40B4-BE49-F238E27FC236}">
                  <a16:creationId xmlns:a16="http://schemas.microsoft.com/office/drawing/2014/main" id="{280C4357-2AD9-234A-8A84-233E57B2CD52}"/>
                </a:ext>
              </a:extLst>
            </p:cNvPr>
            <p:cNvSpPr txBox="1"/>
            <p:nvPr/>
          </p:nvSpPr>
          <p:spPr>
            <a:xfrm>
              <a:off x="8381343" y="4009337"/>
              <a:ext cx="2243302" cy="692497"/>
            </a:xfrm>
            <a:prstGeom prst="rect">
              <a:avLst/>
            </a:prstGeom>
            <a:noFill/>
          </p:spPr>
          <p:txBody>
            <a:bodyPr wrap="square" rtlCol="0">
              <a:spAutoFit/>
            </a:bodyPr>
            <a:lstStyle/>
            <a:p>
              <a:r>
                <a:rPr lang="en-US" sz="1500" b="1" dirty="0"/>
                <a:t>South Hill Branch</a:t>
              </a:r>
            </a:p>
            <a:p>
              <a:pPr marL="285750" indent="-285750">
                <a:buFont typeface="Arial" panose="020B0604020202020204" pitchFamily="34" charset="0"/>
                <a:buChar char="•"/>
              </a:pPr>
              <a:r>
                <a:rPr lang="en-US" sz="1200" dirty="0"/>
                <a:t>Chinese, French, </a:t>
              </a:r>
            </a:p>
            <a:p>
              <a:r>
                <a:rPr lang="en-US" sz="1200" dirty="0"/>
                <a:t>         </a:t>
              </a:r>
              <a:r>
                <a:rPr lang="en-US" sz="1200" dirty="0">
                  <a:solidFill>
                    <a:srgbClr val="C00000"/>
                  </a:solidFill>
                </a:rPr>
                <a:t>Hindi &amp; Punjabi</a:t>
              </a:r>
            </a:p>
          </p:txBody>
        </p:sp>
        <p:sp>
          <p:nvSpPr>
            <p:cNvPr id="13" name="TextBox 12">
              <a:extLst>
                <a:ext uri="{FF2B5EF4-FFF2-40B4-BE49-F238E27FC236}">
                  <a16:creationId xmlns:a16="http://schemas.microsoft.com/office/drawing/2014/main" id="{46C6BAC9-CBFA-0C49-9EB0-D6D093F34420}"/>
                </a:ext>
              </a:extLst>
            </p:cNvPr>
            <p:cNvSpPr txBox="1"/>
            <p:nvPr/>
          </p:nvSpPr>
          <p:spPr>
            <a:xfrm>
              <a:off x="8301534" y="4945786"/>
              <a:ext cx="2243302" cy="507831"/>
            </a:xfrm>
            <a:prstGeom prst="rect">
              <a:avLst/>
            </a:prstGeom>
            <a:noFill/>
          </p:spPr>
          <p:txBody>
            <a:bodyPr wrap="square" rtlCol="0">
              <a:spAutoFit/>
            </a:bodyPr>
            <a:lstStyle/>
            <a:p>
              <a:r>
                <a:rPr lang="en-US" sz="1500" b="1" dirty="0"/>
                <a:t>Fraserview Branch</a:t>
              </a:r>
            </a:p>
            <a:p>
              <a:pPr marL="285750" indent="-285750">
                <a:buFont typeface="Arial" panose="020B0604020202020204" pitchFamily="34" charset="0"/>
                <a:buChar char="•"/>
              </a:pPr>
              <a:r>
                <a:rPr lang="en-US" sz="1200" dirty="0"/>
                <a:t>Chinese &amp; French</a:t>
              </a:r>
            </a:p>
          </p:txBody>
        </p:sp>
        <p:sp>
          <p:nvSpPr>
            <p:cNvPr id="14" name="TextBox 13">
              <a:extLst>
                <a:ext uri="{FF2B5EF4-FFF2-40B4-BE49-F238E27FC236}">
                  <a16:creationId xmlns:a16="http://schemas.microsoft.com/office/drawing/2014/main" id="{1BA0FA3E-8982-F742-AC48-13DB65050372}"/>
                </a:ext>
              </a:extLst>
            </p:cNvPr>
            <p:cNvSpPr txBox="1"/>
            <p:nvPr/>
          </p:nvSpPr>
          <p:spPr>
            <a:xfrm>
              <a:off x="9933508" y="5018931"/>
              <a:ext cx="2302796" cy="507831"/>
            </a:xfrm>
            <a:prstGeom prst="rect">
              <a:avLst/>
            </a:prstGeom>
            <a:noFill/>
          </p:spPr>
          <p:txBody>
            <a:bodyPr wrap="square" rtlCol="0">
              <a:spAutoFit/>
            </a:bodyPr>
            <a:lstStyle/>
            <a:p>
              <a:r>
                <a:rPr lang="en-US" sz="1500" b="1" dirty="0"/>
                <a:t>Champlain Heights Branch</a:t>
              </a:r>
            </a:p>
            <a:p>
              <a:pPr marL="285750" indent="-285750">
                <a:buFont typeface="Arial" panose="020B0604020202020204" pitchFamily="34" charset="0"/>
                <a:buChar char="•"/>
              </a:pPr>
              <a:r>
                <a:rPr lang="en-US" sz="1200" dirty="0"/>
                <a:t>Chinese &amp; French</a:t>
              </a:r>
            </a:p>
          </p:txBody>
        </p:sp>
        <p:sp>
          <p:nvSpPr>
            <p:cNvPr id="15" name="TextBox 14">
              <a:extLst>
                <a:ext uri="{FF2B5EF4-FFF2-40B4-BE49-F238E27FC236}">
                  <a16:creationId xmlns:a16="http://schemas.microsoft.com/office/drawing/2014/main" id="{7819D3C4-2BE0-E149-9F3C-4FFED3F49B9A}"/>
                </a:ext>
              </a:extLst>
            </p:cNvPr>
            <p:cNvSpPr txBox="1"/>
            <p:nvPr/>
          </p:nvSpPr>
          <p:spPr>
            <a:xfrm>
              <a:off x="10100725" y="4025271"/>
              <a:ext cx="2302796" cy="507831"/>
            </a:xfrm>
            <a:prstGeom prst="rect">
              <a:avLst/>
            </a:prstGeom>
            <a:noFill/>
          </p:spPr>
          <p:txBody>
            <a:bodyPr wrap="square" rtlCol="0">
              <a:spAutoFit/>
            </a:bodyPr>
            <a:lstStyle/>
            <a:p>
              <a:r>
                <a:rPr lang="en-US" sz="1500" b="1" dirty="0"/>
                <a:t>Collingwood Branch</a:t>
              </a:r>
            </a:p>
            <a:p>
              <a:pPr marL="285750" indent="-285750">
                <a:buFont typeface="Arial" panose="020B0604020202020204" pitchFamily="34" charset="0"/>
                <a:buChar char="•"/>
              </a:pPr>
              <a:r>
                <a:rPr lang="en-US" sz="1200" dirty="0"/>
                <a:t>Chinese &amp; French</a:t>
              </a:r>
            </a:p>
          </p:txBody>
        </p:sp>
        <p:sp>
          <p:nvSpPr>
            <p:cNvPr id="16" name="TextBox 15">
              <a:extLst>
                <a:ext uri="{FF2B5EF4-FFF2-40B4-BE49-F238E27FC236}">
                  <a16:creationId xmlns:a16="http://schemas.microsoft.com/office/drawing/2014/main" id="{1E2D3EA1-40C7-2C42-9F46-D9AFDDAD7CF7}"/>
                </a:ext>
              </a:extLst>
            </p:cNvPr>
            <p:cNvSpPr txBox="1"/>
            <p:nvPr/>
          </p:nvSpPr>
          <p:spPr>
            <a:xfrm>
              <a:off x="10206532" y="3122587"/>
              <a:ext cx="2302796" cy="692497"/>
            </a:xfrm>
            <a:prstGeom prst="rect">
              <a:avLst/>
            </a:prstGeom>
            <a:noFill/>
          </p:spPr>
          <p:txBody>
            <a:bodyPr wrap="square" rtlCol="0">
              <a:spAutoFit/>
            </a:bodyPr>
            <a:lstStyle/>
            <a:p>
              <a:r>
                <a:rPr lang="en-US" sz="1500" b="1" dirty="0"/>
                <a:t>Renfrew Branch</a:t>
              </a:r>
            </a:p>
            <a:p>
              <a:pPr marL="285750" indent="-285750">
                <a:buFont typeface="Arial" panose="020B0604020202020204" pitchFamily="34" charset="0"/>
                <a:buChar char="•"/>
              </a:pPr>
              <a:r>
                <a:rPr lang="en-US" sz="1200" dirty="0"/>
                <a:t>Chinese, French &amp; </a:t>
              </a:r>
              <a:r>
                <a:rPr lang="en-US" sz="1200" dirty="0">
                  <a:solidFill>
                    <a:schemeClr val="accent1"/>
                  </a:solidFill>
                </a:rPr>
                <a:t>Vietnamese</a:t>
              </a:r>
            </a:p>
          </p:txBody>
        </p:sp>
        <p:sp>
          <p:nvSpPr>
            <p:cNvPr id="17" name="TextBox 16">
              <a:extLst>
                <a:ext uri="{FF2B5EF4-FFF2-40B4-BE49-F238E27FC236}">
                  <a16:creationId xmlns:a16="http://schemas.microsoft.com/office/drawing/2014/main" id="{0D061257-BDEE-EC4D-A168-39B0D9330BB3}"/>
                </a:ext>
              </a:extLst>
            </p:cNvPr>
            <p:cNvSpPr txBox="1"/>
            <p:nvPr/>
          </p:nvSpPr>
          <p:spPr>
            <a:xfrm>
              <a:off x="9866870" y="1435300"/>
              <a:ext cx="2302796" cy="692497"/>
            </a:xfrm>
            <a:prstGeom prst="rect">
              <a:avLst/>
            </a:prstGeom>
            <a:noFill/>
          </p:spPr>
          <p:txBody>
            <a:bodyPr wrap="square" rtlCol="0">
              <a:spAutoFit/>
            </a:bodyPr>
            <a:lstStyle/>
            <a:p>
              <a:r>
                <a:rPr lang="en-US" sz="1500" b="1" dirty="0"/>
                <a:t>Hastings Branch</a:t>
              </a:r>
            </a:p>
            <a:p>
              <a:pPr marL="285750" indent="-285750">
                <a:buFont typeface="Arial" panose="020B0604020202020204" pitchFamily="34" charset="0"/>
                <a:buChar char="•"/>
              </a:pPr>
              <a:r>
                <a:rPr lang="en-US" sz="1200" dirty="0"/>
                <a:t>Chinese, French </a:t>
              </a:r>
            </a:p>
            <a:p>
              <a:r>
                <a:rPr lang="en-US" sz="1200" dirty="0"/>
                <a:t>        &amp; </a:t>
              </a:r>
              <a:r>
                <a:rPr lang="en-US" sz="1200" dirty="0">
                  <a:solidFill>
                    <a:schemeClr val="accent6">
                      <a:lumMod val="50000"/>
                    </a:schemeClr>
                  </a:solidFill>
                </a:rPr>
                <a:t>Italian</a:t>
              </a:r>
            </a:p>
          </p:txBody>
        </p:sp>
        <p:sp>
          <p:nvSpPr>
            <p:cNvPr id="18" name="TextBox 17">
              <a:extLst>
                <a:ext uri="{FF2B5EF4-FFF2-40B4-BE49-F238E27FC236}">
                  <a16:creationId xmlns:a16="http://schemas.microsoft.com/office/drawing/2014/main" id="{6B5C6F37-B3CA-AC46-96A5-AF066B69B979}"/>
                </a:ext>
              </a:extLst>
            </p:cNvPr>
            <p:cNvSpPr txBox="1"/>
            <p:nvPr/>
          </p:nvSpPr>
          <p:spPr>
            <a:xfrm>
              <a:off x="8870870" y="782604"/>
              <a:ext cx="2243302" cy="692497"/>
            </a:xfrm>
            <a:prstGeom prst="rect">
              <a:avLst/>
            </a:prstGeom>
            <a:noFill/>
          </p:spPr>
          <p:txBody>
            <a:bodyPr wrap="square" rtlCol="0">
              <a:spAutoFit/>
            </a:bodyPr>
            <a:lstStyle/>
            <a:p>
              <a:r>
                <a:rPr lang="en-US" sz="1500" b="1" dirty="0"/>
                <a:t>Britannia Branch</a:t>
              </a:r>
            </a:p>
            <a:p>
              <a:pPr marL="285750" indent="-285750">
                <a:buFont typeface="Arial" panose="020B0604020202020204" pitchFamily="34" charset="0"/>
                <a:buChar char="•"/>
              </a:pPr>
              <a:r>
                <a:rPr lang="en-US" sz="1200" dirty="0"/>
                <a:t>Chinese, French &amp;</a:t>
              </a:r>
            </a:p>
            <a:p>
              <a:r>
                <a:rPr lang="en-US" sz="1200" dirty="0">
                  <a:solidFill>
                    <a:srgbClr val="FF0000"/>
                  </a:solidFill>
                </a:rPr>
                <a:t>         Spanish</a:t>
              </a:r>
            </a:p>
          </p:txBody>
        </p:sp>
        <p:sp>
          <p:nvSpPr>
            <p:cNvPr id="19" name="TextBox 18">
              <a:extLst>
                <a:ext uri="{FF2B5EF4-FFF2-40B4-BE49-F238E27FC236}">
                  <a16:creationId xmlns:a16="http://schemas.microsoft.com/office/drawing/2014/main" id="{521CED01-713C-1B4B-BAF1-91A3EBD3F702}"/>
                </a:ext>
              </a:extLst>
            </p:cNvPr>
            <p:cNvSpPr txBox="1"/>
            <p:nvPr/>
          </p:nvSpPr>
          <p:spPr>
            <a:xfrm>
              <a:off x="8381343" y="3361173"/>
              <a:ext cx="2243302" cy="692497"/>
            </a:xfrm>
            <a:prstGeom prst="rect">
              <a:avLst/>
            </a:prstGeom>
            <a:noFill/>
          </p:spPr>
          <p:txBody>
            <a:bodyPr wrap="square" rtlCol="0">
              <a:spAutoFit/>
            </a:bodyPr>
            <a:lstStyle/>
            <a:p>
              <a:r>
                <a:rPr lang="en-US" sz="1500" b="1" dirty="0"/>
                <a:t>Kensington Branch</a:t>
              </a:r>
            </a:p>
            <a:p>
              <a:pPr marL="285750" indent="-285750">
                <a:buFont typeface="Arial" panose="020B0604020202020204" pitchFamily="34" charset="0"/>
                <a:buChar char="•"/>
              </a:pPr>
              <a:r>
                <a:rPr lang="en-US" sz="1200" dirty="0"/>
                <a:t>Chinese, French, </a:t>
              </a:r>
              <a:r>
                <a:rPr lang="en-US" sz="1200" dirty="0">
                  <a:solidFill>
                    <a:srgbClr val="FF0000"/>
                  </a:solidFill>
                </a:rPr>
                <a:t>Spanish</a:t>
              </a:r>
              <a:r>
                <a:rPr lang="en-US" sz="1200" dirty="0"/>
                <a:t>,</a:t>
              </a:r>
            </a:p>
            <a:p>
              <a:r>
                <a:rPr lang="en-US" sz="1200" dirty="0"/>
                <a:t>       </a:t>
              </a:r>
              <a:r>
                <a:rPr lang="en-US" sz="1200" dirty="0">
                  <a:solidFill>
                    <a:srgbClr val="7030A0"/>
                  </a:solidFill>
                </a:rPr>
                <a:t> Tagalog </a:t>
              </a:r>
              <a:r>
                <a:rPr lang="en-US" sz="1200" dirty="0"/>
                <a:t>&amp; </a:t>
              </a:r>
              <a:r>
                <a:rPr lang="en-US" sz="1200" dirty="0">
                  <a:solidFill>
                    <a:srgbClr val="0070C0"/>
                  </a:solidFill>
                </a:rPr>
                <a:t>Vietnamese</a:t>
              </a:r>
            </a:p>
          </p:txBody>
        </p:sp>
        <p:sp>
          <p:nvSpPr>
            <p:cNvPr id="20" name="TextBox 19">
              <a:extLst>
                <a:ext uri="{FF2B5EF4-FFF2-40B4-BE49-F238E27FC236}">
                  <a16:creationId xmlns:a16="http://schemas.microsoft.com/office/drawing/2014/main" id="{822D2812-99BE-FD4C-9877-BFF3564FAC3F}"/>
                </a:ext>
              </a:extLst>
            </p:cNvPr>
            <p:cNvSpPr txBox="1"/>
            <p:nvPr/>
          </p:nvSpPr>
          <p:spPr>
            <a:xfrm>
              <a:off x="6317874" y="3409173"/>
              <a:ext cx="2243302" cy="692497"/>
            </a:xfrm>
            <a:prstGeom prst="rect">
              <a:avLst/>
            </a:prstGeom>
            <a:noFill/>
          </p:spPr>
          <p:txBody>
            <a:bodyPr wrap="square" rtlCol="0">
              <a:spAutoFit/>
            </a:bodyPr>
            <a:lstStyle/>
            <a:p>
              <a:r>
                <a:rPr lang="en-US" sz="1500" b="1" dirty="0"/>
                <a:t>Terry Salmon Branch</a:t>
              </a:r>
            </a:p>
            <a:p>
              <a:pPr marL="285750" indent="-285750">
                <a:buFont typeface="Arial" panose="020B0604020202020204" pitchFamily="34" charset="0"/>
                <a:buChar char="•"/>
              </a:pPr>
              <a:r>
                <a:rPr lang="en-US" sz="1200" dirty="0"/>
                <a:t>Chinese, French, </a:t>
              </a:r>
              <a:r>
                <a:rPr lang="en-US" sz="1200" dirty="0">
                  <a:solidFill>
                    <a:srgbClr val="FF0000"/>
                  </a:solidFill>
                </a:rPr>
                <a:t>Spanish</a:t>
              </a:r>
            </a:p>
            <a:p>
              <a:r>
                <a:rPr lang="en-US" sz="1200" dirty="0"/>
                <a:t>        &amp; </a:t>
              </a:r>
              <a:r>
                <a:rPr lang="en-US" sz="1200" dirty="0">
                  <a:solidFill>
                    <a:srgbClr val="7030A0"/>
                  </a:solidFill>
                </a:rPr>
                <a:t>Tagalog</a:t>
              </a:r>
            </a:p>
          </p:txBody>
        </p:sp>
        <p:sp>
          <p:nvSpPr>
            <p:cNvPr id="21" name="TextBox 20">
              <a:extLst>
                <a:ext uri="{FF2B5EF4-FFF2-40B4-BE49-F238E27FC236}">
                  <a16:creationId xmlns:a16="http://schemas.microsoft.com/office/drawing/2014/main" id="{5B2BB605-6158-4243-B47E-61A680796C6C}"/>
                </a:ext>
              </a:extLst>
            </p:cNvPr>
            <p:cNvSpPr txBox="1"/>
            <p:nvPr/>
          </p:nvSpPr>
          <p:spPr>
            <a:xfrm>
              <a:off x="8002019" y="2439961"/>
              <a:ext cx="2243302" cy="692497"/>
            </a:xfrm>
            <a:prstGeom prst="rect">
              <a:avLst/>
            </a:prstGeom>
            <a:noFill/>
          </p:spPr>
          <p:txBody>
            <a:bodyPr wrap="square" rtlCol="0">
              <a:spAutoFit/>
            </a:bodyPr>
            <a:lstStyle/>
            <a:p>
              <a:r>
                <a:rPr lang="en-US" sz="1500" b="1" dirty="0"/>
                <a:t>Mount Pleasant Branch</a:t>
              </a:r>
            </a:p>
            <a:p>
              <a:pPr marL="285750" indent="-285750">
                <a:buFont typeface="Arial" panose="020B0604020202020204" pitchFamily="34" charset="0"/>
                <a:buChar char="•"/>
              </a:pPr>
              <a:r>
                <a:rPr lang="en-US" sz="1200" dirty="0"/>
                <a:t>Chinese, French, </a:t>
              </a:r>
            </a:p>
            <a:p>
              <a:r>
                <a:rPr lang="en-US" sz="1200" dirty="0">
                  <a:solidFill>
                    <a:srgbClr val="FF0000"/>
                  </a:solidFill>
                </a:rPr>
                <a:t>         Spanish </a:t>
              </a:r>
              <a:r>
                <a:rPr lang="en-US" sz="1200" dirty="0"/>
                <a:t>&amp; </a:t>
              </a:r>
              <a:r>
                <a:rPr lang="en-US" sz="1200" dirty="0">
                  <a:solidFill>
                    <a:schemeClr val="accent5">
                      <a:lumMod val="75000"/>
                    </a:schemeClr>
                  </a:solidFill>
                </a:rPr>
                <a:t>Vietnamese</a:t>
              </a:r>
            </a:p>
          </p:txBody>
        </p:sp>
        <p:cxnSp>
          <p:nvCxnSpPr>
            <p:cNvPr id="23" name="Straight Connector 22">
              <a:extLst>
                <a:ext uri="{FF2B5EF4-FFF2-40B4-BE49-F238E27FC236}">
                  <a16:creationId xmlns:a16="http://schemas.microsoft.com/office/drawing/2014/main" id="{47E3CBDC-CF1D-0748-8C7F-B82C730C3993}"/>
                </a:ext>
              </a:extLst>
            </p:cNvPr>
            <p:cNvCxnSpPr/>
            <p:nvPr/>
          </p:nvCxnSpPr>
          <p:spPr>
            <a:xfrm flipV="1">
              <a:off x="9344965" y="1443854"/>
              <a:ext cx="78220" cy="564819"/>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517C0197-C89E-7B43-8EAF-16620581E6CB}"/>
                </a:ext>
              </a:extLst>
            </p:cNvPr>
            <p:cNvSpPr txBox="1"/>
            <p:nvPr/>
          </p:nvSpPr>
          <p:spPr>
            <a:xfrm>
              <a:off x="7471236" y="134440"/>
              <a:ext cx="2243302" cy="923330"/>
            </a:xfrm>
            <a:prstGeom prst="rect">
              <a:avLst/>
            </a:prstGeom>
            <a:noFill/>
          </p:spPr>
          <p:txBody>
            <a:bodyPr wrap="square" rtlCol="0">
              <a:spAutoFit/>
            </a:bodyPr>
            <a:lstStyle/>
            <a:p>
              <a:r>
                <a:rPr lang="en-IN" sz="1500" b="1" dirty="0">
                  <a:solidFill>
                    <a:srgbClr val="202124"/>
                  </a:solidFill>
                  <a:cs typeface="Calibri" panose="020F0502020204030204" pitchFamily="34" charset="0"/>
                </a:rPr>
                <a:t>nə́c̓aʔmat ct Strathcona Branch</a:t>
              </a:r>
            </a:p>
            <a:p>
              <a:pPr marL="171450" indent="-171450">
                <a:buFont typeface="Arial" panose="020B0604020202020204" pitchFamily="34" charset="0"/>
                <a:buChar char="•"/>
              </a:pPr>
              <a:r>
                <a:rPr lang="en-US" sz="1200" dirty="0"/>
                <a:t>Chinese, French</a:t>
              </a:r>
            </a:p>
            <a:p>
              <a:r>
                <a:rPr lang="en-US" sz="1200" dirty="0"/>
                <a:t>     &amp; </a:t>
              </a:r>
              <a:r>
                <a:rPr lang="en-US" sz="1200" dirty="0">
                  <a:solidFill>
                    <a:srgbClr val="FF0000"/>
                  </a:solidFill>
                </a:rPr>
                <a:t>Spanish</a:t>
              </a:r>
              <a:r>
                <a:rPr lang="en-US" sz="1200" dirty="0"/>
                <a:t> </a:t>
              </a:r>
            </a:p>
          </p:txBody>
        </p:sp>
        <p:cxnSp>
          <p:nvCxnSpPr>
            <p:cNvPr id="26" name="Straight Connector 25">
              <a:extLst>
                <a:ext uri="{FF2B5EF4-FFF2-40B4-BE49-F238E27FC236}">
                  <a16:creationId xmlns:a16="http://schemas.microsoft.com/office/drawing/2014/main" id="{D711DFB4-08A5-0541-901B-8D0DF2F3D574}"/>
                </a:ext>
              </a:extLst>
            </p:cNvPr>
            <p:cNvCxnSpPr>
              <a:cxnSpLocks/>
            </p:cNvCxnSpPr>
            <p:nvPr/>
          </p:nvCxnSpPr>
          <p:spPr>
            <a:xfrm flipH="1" flipV="1">
              <a:off x="8223314" y="1030741"/>
              <a:ext cx="491031" cy="75289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7435A020-F533-9043-A2A5-4A5C41BCFF6B}"/>
                </a:ext>
              </a:extLst>
            </p:cNvPr>
            <p:cNvSpPr txBox="1"/>
            <p:nvPr/>
          </p:nvSpPr>
          <p:spPr>
            <a:xfrm>
              <a:off x="5858997" y="435910"/>
              <a:ext cx="2243302" cy="507831"/>
            </a:xfrm>
            <a:prstGeom prst="rect">
              <a:avLst/>
            </a:prstGeom>
            <a:noFill/>
          </p:spPr>
          <p:txBody>
            <a:bodyPr wrap="square" rtlCol="0">
              <a:spAutoFit/>
            </a:bodyPr>
            <a:lstStyle/>
            <a:p>
              <a:r>
                <a:rPr lang="en-US" sz="1500" b="1" dirty="0"/>
                <a:t>Carnegie Branch</a:t>
              </a:r>
            </a:p>
            <a:p>
              <a:pPr marL="285750" indent="-285750">
                <a:buFont typeface="Arial" panose="020B0604020202020204" pitchFamily="34" charset="0"/>
                <a:buChar char="•"/>
              </a:pPr>
              <a:r>
                <a:rPr lang="en-US" sz="1200" dirty="0"/>
                <a:t>Chinese</a:t>
              </a:r>
            </a:p>
          </p:txBody>
        </p:sp>
        <p:cxnSp>
          <p:nvCxnSpPr>
            <p:cNvPr id="29" name="Straight Connector 28">
              <a:extLst>
                <a:ext uri="{FF2B5EF4-FFF2-40B4-BE49-F238E27FC236}">
                  <a16:creationId xmlns:a16="http://schemas.microsoft.com/office/drawing/2014/main" id="{687DA6D6-4C5A-FC4B-8478-614FE276FCF8}"/>
                </a:ext>
              </a:extLst>
            </p:cNvPr>
            <p:cNvCxnSpPr>
              <a:cxnSpLocks/>
            </p:cNvCxnSpPr>
            <p:nvPr/>
          </p:nvCxnSpPr>
          <p:spPr>
            <a:xfrm flipH="1" flipV="1">
              <a:off x="7133200" y="741497"/>
              <a:ext cx="1168335" cy="1004322"/>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4B01E757-9D3C-8E48-8831-3EE1D668ED62}"/>
                </a:ext>
              </a:extLst>
            </p:cNvPr>
            <p:cNvSpPr txBox="1"/>
            <p:nvPr/>
          </p:nvSpPr>
          <p:spPr>
            <a:xfrm>
              <a:off x="4649871" y="905928"/>
              <a:ext cx="2243302" cy="692497"/>
            </a:xfrm>
            <a:prstGeom prst="rect">
              <a:avLst/>
            </a:prstGeom>
            <a:noFill/>
          </p:spPr>
          <p:txBody>
            <a:bodyPr wrap="square" rtlCol="0">
              <a:spAutoFit/>
            </a:bodyPr>
            <a:lstStyle/>
            <a:p>
              <a:r>
                <a:rPr lang="en-US" sz="1500" b="1" dirty="0"/>
                <a:t>Joe Fortes Branch</a:t>
              </a:r>
            </a:p>
            <a:p>
              <a:pPr marL="285750" indent="-285750">
                <a:buFont typeface="Arial" panose="020B0604020202020204" pitchFamily="34" charset="0"/>
                <a:buChar char="•"/>
              </a:pPr>
              <a:r>
                <a:rPr lang="en-US" sz="1200" dirty="0"/>
                <a:t>Chinese, French, </a:t>
              </a:r>
              <a:r>
                <a:rPr lang="en-US" sz="1200" dirty="0">
                  <a:solidFill>
                    <a:schemeClr val="accent2"/>
                  </a:solidFill>
                </a:rPr>
                <a:t>German,</a:t>
              </a:r>
            </a:p>
            <a:p>
              <a:r>
                <a:rPr lang="en-US" sz="1200" dirty="0">
                  <a:solidFill>
                    <a:schemeClr val="accent2"/>
                  </a:solidFill>
                </a:rPr>
                <a:t>        Persian</a:t>
              </a:r>
              <a:r>
                <a:rPr lang="en-US" sz="1200" dirty="0"/>
                <a:t> &amp; </a:t>
              </a:r>
              <a:r>
                <a:rPr lang="en-US" sz="1200" dirty="0">
                  <a:solidFill>
                    <a:srgbClr val="FF0000"/>
                  </a:solidFill>
                </a:rPr>
                <a:t>Spanish</a:t>
              </a:r>
            </a:p>
          </p:txBody>
        </p:sp>
        <p:cxnSp>
          <p:nvCxnSpPr>
            <p:cNvPr id="34" name="Straight Connector 33">
              <a:extLst>
                <a:ext uri="{FF2B5EF4-FFF2-40B4-BE49-F238E27FC236}">
                  <a16:creationId xmlns:a16="http://schemas.microsoft.com/office/drawing/2014/main" id="{05BA0F20-7DE9-3245-932C-8A9944D66355}"/>
                </a:ext>
              </a:extLst>
            </p:cNvPr>
            <p:cNvCxnSpPr>
              <a:cxnSpLocks/>
            </p:cNvCxnSpPr>
            <p:nvPr/>
          </p:nvCxnSpPr>
          <p:spPr>
            <a:xfrm flipH="1">
              <a:off x="6256057" y="1387665"/>
              <a:ext cx="785690" cy="12945"/>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129B97C2-2498-FA43-9868-45E251D5E059}"/>
                </a:ext>
              </a:extLst>
            </p:cNvPr>
            <p:cNvSpPr txBox="1"/>
            <p:nvPr/>
          </p:nvSpPr>
          <p:spPr>
            <a:xfrm>
              <a:off x="6471043" y="1721317"/>
              <a:ext cx="2243302" cy="323165"/>
            </a:xfrm>
            <a:prstGeom prst="rect">
              <a:avLst/>
            </a:prstGeom>
            <a:noFill/>
          </p:spPr>
          <p:txBody>
            <a:bodyPr wrap="square" rtlCol="0">
              <a:spAutoFit/>
            </a:bodyPr>
            <a:lstStyle/>
            <a:p>
              <a:r>
                <a:rPr lang="en-US" sz="1500" b="1" dirty="0"/>
                <a:t>Central Library</a:t>
              </a:r>
            </a:p>
          </p:txBody>
        </p:sp>
      </p:grpSp>
      <p:sp>
        <p:nvSpPr>
          <p:cNvPr id="39" name="TextBox 38">
            <a:extLst>
              <a:ext uri="{FF2B5EF4-FFF2-40B4-BE49-F238E27FC236}">
                <a16:creationId xmlns:a16="http://schemas.microsoft.com/office/drawing/2014/main" id="{7EC0BD24-A3B4-624D-B812-EA2B5C7A917D}"/>
              </a:ext>
            </a:extLst>
          </p:cNvPr>
          <p:cNvSpPr txBox="1"/>
          <p:nvPr/>
        </p:nvSpPr>
        <p:spPr>
          <a:xfrm>
            <a:off x="401950" y="218798"/>
            <a:ext cx="3318711" cy="1477328"/>
          </a:xfrm>
          <a:prstGeom prst="rect">
            <a:avLst/>
          </a:prstGeom>
          <a:noFill/>
        </p:spPr>
        <p:txBody>
          <a:bodyPr wrap="square" rtlCol="0">
            <a:spAutoFit/>
          </a:bodyPr>
          <a:lstStyle/>
          <a:p>
            <a:r>
              <a:rPr lang="en-IN" sz="1500" i="1" dirty="0"/>
              <a:t>Library location vs. language collection analysis gives an insight to international demographic residing in different parts of Vancouver</a:t>
            </a:r>
          </a:p>
          <a:p>
            <a:endParaRPr lang="en-IN" sz="1500" i="1" dirty="0"/>
          </a:p>
          <a:p>
            <a:pPr marL="285750" indent="-285750">
              <a:buFont typeface="Arial" panose="020B0604020202020204" pitchFamily="34" charset="0"/>
              <a:buChar char="•"/>
            </a:pPr>
            <a:endParaRPr lang="en-US" sz="1500" i="1" dirty="0"/>
          </a:p>
        </p:txBody>
      </p:sp>
      <p:sp>
        <p:nvSpPr>
          <p:cNvPr id="40" name="TextBox 39">
            <a:extLst>
              <a:ext uri="{FF2B5EF4-FFF2-40B4-BE49-F238E27FC236}">
                <a16:creationId xmlns:a16="http://schemas.microsoft.com/office/drawing/2014/main" id="{F208C5EF-9AED-8547-AA83-BDF89C69BAD5}"/>
              </a:ext>
            </a:extLst>
          </p:cNvPr>
          <p:cNvSpPr txBox="1"/>
          <p:nvPr/>
        </p:nvSpPr>
        <p:spPr>
          <a:xfrm>
            <a:off x="496064" y="1474332"/>
            <a:ext cx="1962878" cy="4185761"/>
          </a:xfrm>
          <a:prstGeom prst="rect">
            <a:avLst/>
          </a:prstGeom>
          <a:noFill/>
        </p:spPr>
        <p:txBody>
          <a:bodyPr wrap="square" rtlCol="0">
            <a:spAutoFit/>
          </a:bodyPr>
          <a:lstStyle/>
          <a:p>
            <a:endParaRPr lang="en-IN" sz="1400" i="1" dirty="0"/>
          </a:p>
          <a:p>
            <a:pPr marL="285750" indent="-285750">
              <a:buFont typeface="Arial" panose="020B0604020202020204" pitchFamily="34" charset="0"/>
              <a:buChar char="•"/>
            </a:pPr>
            <a:r>
              <a:rPr lang="en-IN" sz="1400" dirty="0"/>
              <a:t>All locations carry material in Chinese</a:t>
            </a:r>
          </a:p>
          <a:p>
            <a:endParaRPr lang="en-IN" sz="1400" dirty="0"/>
          </a:p>
          <a:p>
            <a:pPr marL="285750" indent="-285750">
              <a:buFont typeface="Arial" panose="020B0604020202020204" pitchFamily="34" charset="0"/>
              <a:buChar char="•"/>
            </a:pPr>
            <a:r>
              <a:rPr lang="en-IN" sz="1400" dirty="0"/>
              <a:t>All but one, carry material in French </a:t>
            </a:r>
          </a:p>
          <a:p>
            <a:endParaRPr lang="en-IN" sz="1400" dirty="0"/>
          </a:p>
          <a:p>
            <a:pPr marL="285750" indent="-285750">
              <a:buFont typeface="Arial" panose="020B0604020202020204" pitchFamily="34" charset="0"/>
              <a:buChar char="•"/>
            </a:pPr>
            <a:r>
              <a:rPr lang="en-IN" sz="1400" dirty="0"/>
              <a:t>7 locations carry Spanish, 4 locations carry Vietnamese &amp; 3 locations carry Tagalog materials</a:t>
            </a:r>
          </a:p>
          <a:p>
            <a:pPr marL="285750" indent="-285750">
              <a:buFont typeface="Arial" panose="020B0604020202020204" pitchFamily="34" charset="0"/>
              <a:buChar char="•"/>
            </a:pPr>
            <a:endParaRPr lang="en-IN" sz="1400" dirty="0"/>
          </a:p>
          <a:p>
            <a:pPr marL="285750" indent="-285750">
              <a:buFont typeface="Arial" panose="020B0604020202020204" pitchFamily="34" charset="0"/>
              <a:buChar char="•"/>
            </a:pPr>
            <a:r>
              <a:rPr lang="en-IN" sz="1400" dirty="0"/>
              <a:t>Central library carries all international language materials</a:t>
            </a:r>
          </a:p>
          <a:p>
            <a:pPr marL="285750" indent="-285750">
              <a:buFont typeface="Arial" panose="020B0604020202020204" pitchFamily="34" charset="0"/>
              <a:buChar char="•"/>
            </a:pPr>
            <a:endParaRPr lang="en-IN" sz="1400" dirty="0"/>
          </a:p>
          <a:p>
            <a:endParaRPr lang="en-US" sz="1400" dirty="0"/>
          </a:p>
        </p:txBody>
      </p:sp>
    </p:spTree>
    <p:extLst>
      <p:ext uri="{BB962C8B-B14F-4D97-AF65-F5344CB8AC3E}">
        <p14:creationId xmlns:p14="http://schemas.microsoft.com/office/powerpoint/2010/main" val="531543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2E3655E3-A56D-3041-929C-90AB1FB6DBD9}"/>
              </a:ext>
            </a:extLst>
          </p:cNvPr>
          <p:cNvSpPr txBox="1"/>
          <p:nvPr/>
        </p:nvSpPr>
        <p:spPr>
          <a:xfrm>
            <a:off x="7738669" y="6550223"/>
            <a:ext cx="4645573" cy="307777"/>
          </a:xfrm>
          <a:prstGeom prst="rect">
            <a:avLst/>
          </a:prstGeom>
          <a:noFill/>
        </p:spPr>
        <p:txBody>
          <a:bodyPr wrap="square" rtlCol="0">
            <a:spAutoFit/>
          </a:bodyPr>
          <a:lstStyle/>
          <a:p>
            <a:r>
              <a:rPr lang="en-US" sz="1400" dirty="0"/>
              <a:t>Reference: https://www.vpl.ca/borrowing/world-languages</a:t>
            </a:r>
          </a:p>
        </p:txBody>
      </p:sp>
      <p:grpSp>
        <p:nvGrpSpPr>
          <p:cNvPr id="43" name="Group 42">
            <a:extLst>
              <a:ext uri="{FF2B5EF4-FFF2-40B4-BE49-F238E27FC236}">
                <a16:creationId xmlns:a16="http://schemas.microsoft.com/office/drawing/2014/main" id="{65B45C5E-BFD7-8146-A025-EFC698CB58AB}"/>
              </a:ext>
            </a:extLst>
          </p:cNvPr>
          <p:cNvGrpSpPr/>
          <p:nvPr/>
        </p:nvGrpSpPr>
        <p:grpSpPr>
          <a:xfrm>
            <a:off x="256779" y="166100"/>
            <a:ext cx="11837815" cy="6538011"/>
            <a:chOff x="424945" y="0"/>
            <a:chExt cx="11837815" cy="6538011"/>
          </a:xfrm>
        </p:grpSpPr>
        <p:pic>
          <p:nvPicPr>
            <p:cNvPr id="4" name="Picture 3">
              <a:extLst>
                <a:ext uri="{FF2B5EF4-FFF2-40B4-BE49-F238E27FC236}">
                  <a16:creationId xmlns:a16="http://schemas.microsoft.com/office/drawing/2014/main" id="{4F33A1D5-9B25-0A42-AA63-B9A8A7CE52F8}"/>
                </a:ext>
              </a:extLst>
            </p:cNvPr>
            <p:cNvPicPr>
              <a:picLocks noChangeAspect="1"/>
            </p:cNvPicPr>
            <p:nvPr/>
          </p:nvPicPr>
          <p:blipFill>
            <a:blip r:embed="rId2"/>
            <a:stretch>
              <a:fillRect/>
            </a:stretch>
          </p:blipFill>
          <p:spPr>
            <a:xfrm>
              <a:off x="424945" y="598475"/>
              <a:ext cx="1761207" cy="1957333"/>
            </a:xfrm>
            <a:prstGeom prst="rect">
              <a:avLst/>
            </a:prstGeom>
          </p:spPr>
        </p:pic>
        <p:cxnSp>
          <p:nvCxnSpPr>
            <p:cNvPr id="7" name="Straight Connector 6">
              <a:extLst>
                <a:ext uri="{FF2B5EF4-FFF2-40B4-BE49-F238E27FC236}">
                  <a16:creationId xmlns:a16="http://schemas.microsoft.com/office/drawing/2014/main" id="{E48DCAB9-8C16-3F4C-B33F-9FB1D5427C2F}"/>
                </a:ext>
              </a:extLst>
            </p:cNvPr>
            <p:cNvCxnSpPr/>
            <p:nvPr/>
          </p:nvCxnSpPr>
          <p:spPr>
            <a:xfrm>
              <a:off x="1786759" y="2271705"/>
              <a:ext cx="851338" cy="0"/>
            </a:xfrm>
            <a:prstGeom prst="line">
              <a:avLst/>
            </a:prstGeom>
            <a:ln>
              <a:solidFill>
                <a:schemeClr val="tx1"/>
              </a:solidFill>
              <a:prstDash val="dash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3838F35E-795B-7743-9F48-FDD1685FB0E0}"/>
                </a:ext>
              </a:extLst>
            </p:cNvPr>
            <p:cNvPicPr>
              <a:picLocks noChangeAspect="1"/>
            </p:cNvPicPr>
            <p:nvPr/>
          </p:nvPicPr>
          <p:blipFill>
            <a:blip r:embed="rId3"/>
            <a:stretch>
              <a:fillRect/>
            </a:stretch>
          </p:blipFill>
          <p:spPr>
            <a:xfrm>
              <a:off x="2638097" y="85553"/>
              <a:ext cx="3096152" cy="3342290"/>
            </a:xfrm>
            <a:prstGeom prst="rect">
              <a:avLst/>
            </a:prstGeom>
          </p:spPr>
        </p:pic>
        <p:cxnSp>
          <p:nvCxnSpPr>
            <p:cNvPr id="11" name="Straight Connector 10">
              <a:extLst>
                <a:ext uri="{FF2B5EF4-FFF2-40B4-BE49-F238E27FC236}">
                  <a16:creationId xmlns:a16="http://schemas.microsoft.com/office/drawing/2014/main" id="{BD181897-7478-2D48-AD4E-145DBE3B7233}"/>
                </a:ext>
              </a:extLst>
            </p:cNvPr>
            <p:cNvCxnSpPr>
              <a:cxnSpLocks/>
            </p:cNvCxnSpPr>
            <p:nvPr/>
          </p:nvCxnSpPr>
          <p:spPr>
            <a:xfrm>
              <a:off x="3166669" y="3485364"/>
              <a:ext cx="0" cy="1807779"/>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C5A72AAC-B4B2-8149-B8B6-84B8891C5B6C}"/>
                </a:ext>
              </a:extLst>
            </p:cNvPr>
            <p:cNvPicPr>
              <a:picLocks noChangeAspect="1"/>
            </p:cNvPicPr>
            <p:nvPr/>
          </p:nvPicPr>
          <p:blipFill>
            <a:blip r:embed="rId4"/>
            <a:stretch>
              <a:fillRect/>
            </a:stretch>
          </p:blipFill>
          <p:spPr>
            <a:xfrm>
              <a:off x="2638097" y="5314163"/>
              <a:ext cx="3096152" cy="1223848"/>
            </a:xfrm>
            <a:prstGeom prst="rect">
              <a:avLst/>
            </a:prstGeom>
          </p:spPr>
        </p:pic>
        <p:cxnSp>
          <p:nvCxnSpPr>
            <p:cNvPr id="19" name="Straight Connector 18">
              <a:extLst>
                <a:ext uri="{FF2B5EF4-FFF2-40B4-BE49-F238E27FC236}">
                  <a16:creationId xmlns:a16="http://schemas.microsoft.com/office/drawing/2014/main" id="{7C2A7BBE-E8AA-0340-8730-471BC72E3070}"/>
                </a:ext>
              </a:extLst>
            </p:cNvPr>
            <p:cNvCxnSpPr>
              <a:cxnSpLocks/>
            </p:cNvCxnSpPr>
            <p:nvPr/>
          </p:nvCxnSpPr>
          <p:spPr>
            <a:xfrm>
              <a:off x="3655400" y="1036740"/>
              <a:ext cx="2530794" cy="0"/>
            </a:xfrm>
            <a:prstGeom prst="line">
              <a:avLst/>
            </a:prstGeom>
            <a:ln>
              <a:solidFill>
                <a:schemeClr val="tx1"/>
              </a:solidFill>
              <a:prstDash val="dash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907FE5F5-5B63-E240-B6F4-481788D3A050}"/>
                </a:ext>
              </a:extLst>
            </p:cNvPr>
            <p:cNvPicPr>
              <a:picLocks noChangeAspect="1"/>
            </p:cNvPicPr>
            <p:nvPr/>
          </p:nvPicPr>
          <p:blipFill>
            <a:blip r:embed="rId5"/>
            <a:stretch>
              <a:fillRect/>
            </a:stretch>
          </p:blipFill>
          <p:spPr>
            <a:xfrm>
              <a:off x="6186194" y="369332"/>
              <a:ext cx="4057237" cy="2774731"/>
            </a:xfrm>
            <a:prstGeom prst="rect">
              <a:avLst/>
            </a:prstGeom>
          </p:spPr>
        </p:pic>
        <p:sp>
          <p:nvSpPr>
            <p:cNvPr id="24" name="Rectangle 23">
              <a:extLst>
                <a:ext uri="{FF2B5EF4-FFF2-40B4-BE49-F238E27FC236}">
                  <a16:creationId xmlns:a16="http://schemas.microsoft.com/office/drawing/2014/main" id="{2CCA5986-908B-0A4A-82E4-6142EEE66FE8}"/>
                </a:ext>
              </a:extLst>
            </p:cNvPr>
            <p:cNvSpPr/>
            <p:nvPr/>
          </p:nvSpPr>
          <p:spPr>
            <a:xfrm>
              <a:off x="9196553" y="337802"/>
              <a:ext cx="1004838" cy="229143"/>
            </a:xfrm>
            <a:prstGeom prst="rect">
              <a:avLst/>
            </a:prstGeom>
            <a:no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B4B8C0D-12B1-654C-8FBC-539EDE830108}"/>
                </a:ext>
              </a:extLst>
            </p:cNvPr>
            <p:cNvSpPr/>
            <p:nvPr/>
          </p:nvSpPr>
          <p:spPr>
            <a:xfrm>
              <a:off x="6947338" y="598475"/>
              <a:ext cx="809296" cy="21229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7B9A148-A94C-8D44-BBDD-448B846CAFB5}"/>
                </a:ext>
              </a:extLst>
            </p:cNvPr>
            <p:cNvSpPr/>
            <p:nvPr/>
          </p:nvSpPr>
          <p:spPr>
            <a:xfrm>
              <a:off x="6957848" y="1026230"/>
              <a:ext cx="483476" cy="9984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ECE3FD9-0D2A-494E-AB75-DBC24FE981D2}"/>
                </a:ext>
              </a:extLst>
            </p:cNvPr>
            <p:cNvSpPr/>
            <p:nvPr/>
          </p:nvSpPr>
          <p:spPr>
            <a:xfrm>
              <a:off x="3773213" y="169636"/>
              <a:ext cx="1439917" cy="16816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CA806D0-80CE-6848-B3CC-88B90802943B}"/>
                </a:ext>
              </a:extLst>
            </p:cNvPr>
            <p:cNvSpPr/>
            <p:nvPr/>
          </p:nvSpPr>
          <p:spPr>
            <a:xfrm>
              <a:off x="6957848" y="1129248"/>
              <a:ext cx="483476" cy="1124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3261CAA-DE43-F145-8D96-99D510E65F16}"/>
                </a:ext>
              </a:extLst>
            </p:cNvPr>
            <p:cNvSpPr/>
            <p:nvPr/>
          </p:nvSpPr>
          <p:spPr>
            <a:xfrm>
              <a:off x="7189076" y="1399346"/>
              <a:ext cx="157655" cy="9459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168F648-7DE5-F541-BF6D-CCBDDC66B679}"/>
                </a:ext>
              </a:extLst>
            </p:cNvPr>
            <p:cNvSpPr/>
            <p:nvPr/>
          </p:nvSpPr>
          <p:spPr>
            <a:xfrm>
              <a:off x="7189076" y="1535979"/>
              <a:ext cx="462455" cy="1261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F0EBC2C4-8884-9449-813E-37FDBBD64904}"/>
                </a:ext>
              </a:extLst>
            </p:cNvPr>
            <p:cNvSpPr txBox="1"/>
            <p:nvPr/>
          </p:nvSpPr>
          <p:spPr>
            <a:xfrm>
              <a:off x="5140414" y="0"/>
              <a:ext cx="1229710" cy="338554"/>
            </a:xfrm>
            <a:prstGeom prst="rect">
              <a:avLst/>
            </a:prstGeom>
            <a:noFill/>
          </p:spPr>
          <p:txBody>
            <a:bodyPr wrap="square" rtlCol="0">
              <a:spAutoFit/>
            </a:bodyPr>
            <a:lstStyle/>
            <a:p>
              <a:r>
                <a:rPr lang="en-US" sz="1600" dirty="0"/>
                <a:t>language</a:t>
              </a:r>
            </a:p>
          </p:txBody>
        </p:sp>
        <p:sp>
          <p:nvSpPr>
            <p:cNvPr id="32" name="TextBox 31">
              <a:extLst>
                <a:ext uri="{FF2B5EF4-FFF2-40B4-BE49-F238E27FC236}">
                  <a16:creationId xmlns:a16="http://schemas.microsoft.com/office/drawing/2014/main" id="{C27A8C89-3F44-2941-A5E2-E55FAE4D7331}"/>
                </a:ext>
              </a:extLst>
            </p:cNvPr>
            <p:cNvSpPr txBox="1"/>
            <p:nvPr/>
          </p:nvSpPr>
          <p:spPr>
            <a:xfrm>
              <a:off x="7730358" y="519955"/>
              <a:ext cx="1229710" cy="338554"/>
            </a:xfrm>
            <a:prstGeom prst="rect">
              <a:avLst/>
            </a:prstGeom>
            <a:noFill/>
          </p:spPr>
          <p:txBody>
            <a:bodyPr wrap="square" rtlCol="0">
              <a:spAutoFit/>
            </a:bodyPr>
            <a:lstStyle/>
            <a:p>
              <a:r>
                <a:rPr lang="en-US" sz="1600" dirty="0"/>
                <a:t>title</a:t>
              </a:r>
            </a:p>
          </p:txBody>
        </p:sp>
        <p:sp>
          <p:nvSpPr>
            <p:cNvPr id="33" name="TextBox 32">
              <a:extLst>
                <a:ext uri="{FF2B5EF4-FFF2-40B4-BE49-F238E27FC236}">
                  <a16:creationId xmlns:a16="http://schemas.microsoft.com/office/drawing/2014/main" id="{C99FD464-3122-A740-8B9C-59B9562C65DC}"/>
                </a:ext>
              </a:extLst>
            </p:cNvPr>
            <p:cNvSpPr txBox="1"/>
            <p:nvPr/>
          </p:nvSpPr>
          <p:spPr>
            <a:xfrm>
              <a:off x="7420303" y="959300"/>
              <a:ext cx="1886057" cy="338554"/>
            </a:xfrm>
            <a:prstGeom prst="rect">
              <a:avLst/>
            </a:prstGeom>
            <a:noFill/>
          </p:spPr>
          <p:txBody>
            <a:bodyPr wrap="square" rtlCol="0">
              <a:spAutoFit/>
            </a:bodyPr>
            <a:lstStyle/>
            <a:p>
              <a:r>
                <a:rPr lang="en-US" sz="1600" dirty="0"/>
                <a:t>author &amp; rating</a:t>
              </a:r>
            </a:p>
          </p:txBody>
        </p:sp>
        <p:sp>
          <p:nvSpPr>
            <p:cNvPr id="34" name="TextBox 33">
              <a:extLst>
                <a:ext uri="{FF2B5EF4-FFF2-40B4-BE49-F238E27FC236}">
                  <a16:creationId xmlns:a16="http://schemas.microsoft.com/office/drawing/2014/main" id="{8ADFBA60-3F8F-914A-9CC6-FF48C3577623}"/>
                </a:ext>
              </a:extLst>
            </p:cNvPr>
            <p:cNvSpPr txBox="1"/>
            <p:nvPr/>
          </p:nvSpPr>
          <p:spPr>
            <a:xfrm>
              <a:off x="7116953" y="1617838"/>
              <a:ext cx="2492755" cy="338554"/>
            </a:xfrm>
            <a:prstGeom prst="rect">
              <a:avLst/>
            </a:prstGeom>
            <a:noFill/>
          </p:spPr>
          <p:txBody>
            <a:bodyPr wrap="square" rtlCol="0">
              <a:spAutoFit/>
            </a:bodyPr>
            <a:lstStyle/>
            <a:p>
              <a:r>
                <a:rPr lang="en-US" sz="1600" dirty="0"/>
                <a:t>category &amp; availability</a:t>
              </a:r>
            </a:p>
          </p:txBody>
        </p:sp>
        <p:cxnSp>
          <p:nvCxnSpPr>
            <p:cNvPr id="35" name="Straight Connector 34">
              <a:extLst>
                <a:ext uri="{FF2B5EF4-FFF2-40B4-BE49-F238E27FC236}">
                  <a16:creationId xmlns:a16="http://schemas.microsoft.com/office/drawing/2014/main" id="{EF0264F1-D94B-814C-A7C9-04C4AA143C99}"/>
                </a:ext>
              </a:extLst>
            </p:cNvPr>
            <p:cNvCxnSpPr>
              <a:cxnSpLocks/>
            </p:cNvCxnSpPr>
            <p:nvPr/>
          </p:nvCxnSpPr>
          <p:spPr>
            <a:xfrm>
              <a:off x="10038830" y="446385"/>
              <a:ext cx="1270302" cy="0"/>
            </a:xfrm>
            <a:prstGeom prst="line">
              <a:avLst/>
            </a:prstGeom>
            <a:ln>
              <a:solidFill>
                <a:schemeClr val="tx1"/>
              </a:solidFill>
              <a:prstDash val="dash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8342922C-D2CB-624D-A071-68B3BB800E1B}"/>
                </a:ext>
              </a:extLst>
            </p:cNvPr>
            <p:cNvSpPr txBox="1"/>
            <p:nvPr/>
          </p:nvSpPr>
          <p:spPr>
            <a:xfrm>
              <a:off x="3263459" y="4095251"/>
              <a:ext cx="1644871" cy="584775"/>
            </a:xfrm>
            <a:prstGeom prst="rect">
              <a:avLst/>
            </a:prstGeom>
            <a:noFill/>
          </p:spPr>
          <p:txBody>
            <a:bodyPr wrap="square" rtlCol="0">
              <a:spAutoFit/>
            </a:bodyPr>
            <a:lstStyle/>
            <a:p>
              <a:r>
                <a:rPr lang="en-US" sz="1600" dirty="0"/>
                <a:t>16 international</a:t>
              </a:r>
            </a:p>
            <a:p>
              <a:r>
                <a:rPr lang="en-US" sz="1600" dirty="0"/>
                <a:t>languages</a:t>
              </a:r>
            </a:p>
          </p:txBody>
        </p:sp>
        <p:cxnSp>
          <p:nvCxnSpPr>
            <p:cNvPr id="38" name="Straight Connector 37">
              <a:extLst>
                <a:ext uri="{FF2B5EF4-FFF2-40B4-BE49-F238E27FC236}">
                  <a16:creationId xmlns:a16="http://schemas.microsoft.com/office/drawing/2014/main" id="{A3B8B14B-9E6F-6D45-9DF3-1FFAABF9FEA2}"/>
                </a:ext>
              </a:extLst>
            </p:cNvPr>
            <p:cNvCxnSpPr>
              <a:cxnSpLocks/>
            </p:cNvCxnSpPr>
            <p:nvPr/>
          </p:nvCxnSpPr>
          <p:spPr>
            <a:xfrm>
              <a:off x="8223123" y="3191361"/>
              <a:ext cx="0" cy="929832"/>
            </a:xfrm>
            <a:prstGeom prst="line">
              <a:avLst/>
            </a:prstGeom>
            <a:ln>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99BC9F9D-0D32-4844-BD38-C87BBCAB7FEE}"/>
                </a:ext>
              </a:extLst>
            </p:cNvPr>
            <p:cNvSpPr txBox="1"/>
            <p:nvPr/>
          </p:nvSpPr>
          <p:spPr>
            <a:xfrm>
              <a:off x="8223123" y="3220073"/>
              <a:ext cx="1661610" cy="584775"/>
            </a:xfrm>
            <a:prstGeom prst="rect">
              <a:avLst/>
            </a:prstGeom>
            <a:noFill/>
          </p:spPr>
          <p:txBody>
            <a:bodyPr wrap="square" rtlCol="0">
              <a:spAutoFit/>
            </a:bodyPr>
            <a:lstStyle/>
            <a:p>
              <a:r>
                <a:rPr lang="en-US" sz="1600" dirty="0"/>
                <a:t>multiple records</a:t>
              </a:r>
            </a:p>
            <a:p>
              <a:r>
                <a:rPr lang="en-US" sz="1600" dirty="0"/>
                <a:t>Per page</a:t>
              </a:r>
            </a:p>
          </p:txBody>
        </p:sp>
        <p:sp>
          <p:nvSpPr>
            <p:cNvPr id="40" name="TextBox 39">
              <a:extLst>
                <a:ext uri="{FF2B5EF4-FFF2-40B4-BE49-F238E27FC236}">
                  <a16:creationId xmlns:a16="http://schemas.microsoft.com/office/drawing/2014/main" id="{378323A9-3D47-2449-AE9A-A781D7AF6D4B}"/>
                </a:ext>
              </a:extLst>
            </p:cNvPr>
            <p:cNvSpPr txBox="1"/>
            <p:nvPr/>
          </p:nvSpPr>
          <p:spPr>
            <a:xfrm>
              <a:off x="10766993" y="446385"/>
              <a:ext cx="1495767" cy="338554"/>
            </a:xfrm>
            <a:prstGeom prst="rect">
              <a:avLst/>
            </a:prstGeom>
            <a:noFill/>
          </p:spPr>
          <p:txBody>
            <a:bodyPr wrap="square" rtlCol="0">
              <a:spAutoFit/>
            </a:bodyPr>
            <a:lstStyle/>
            <a:p>
              <a:r>
                <a:rPr lang="en-US" sz="1600" dirty="0"/>
                <a:t>multiple pages</a:t>
              </a:r>
            </a:p>
          </p:txBody>
        </p:sp>
      </p:grpSp>
      <p:sp>
        <p:nvSpPr>
          <p:cNvPr id="46" name="TextBox 45">
            <a:extLst>
              <a:ext uri="{FF2B5EF4-FFF2-40B4-BE49-F238E27FC236}">
                <a16:creationId xmlns:a16="http://schemas.microsoft.com/office/drawing/2014/main" id="{A8789708-2234-B147-9E27-92A246E1FFF3}"/>
              </a:ext>
            </a:extLst>
          </p:cNvPr>
          <p:cNvSpPr txBox="1"/>
          <p:nvPr/>
        </p:nvSpPr>
        <p:spPr>
          <a:xfrm>
            <a:off x="7733167" y="4657011"/>
            <a:ext cx="3318711" cy="1523494"/>
          </a:xfrm>
          <a:prstGeom prst="rect">
            <a:avLst/>
          </a:prstGeom>
          <a:noFill/>
        </p:spPr>
        <p:txBody>
          <a:bodyPr wrap="square" rtlCol="0">
            <a:spAutoFit/>
          </a:bodyPr>
          <a:lstStyle/>
          <a:p>
            <a:r>
              <a:rPr lang="en-IN" i="1" dirty="0"/>
              <a:t>VPL Website &amp; data collection:</a:t>
            </a:r>
          </a:p>
          <a:p>
            <a:r>
              <a:rPr lang="en-IN" sz="1500" i="1" dirty="0"/>
              <a:t>Crawler scrapped more than 70K+ records (information on language, title, author, rating, category &amp; availability) </a:t>
            </a:r>
          </a:p>
          <a:p>
            <a:endParaRPr lang="en-IN" sz="1500" i="1" dirty="0"/>
          </a:p>
          <a:p>
            <a:pPr marL="285750" indent="-285750">
              <a:buFont typeface="Arial" panose="020B0604020202020204" pitchFamily="34" charset="0"/>
              <a:buChar char="•"/>
            </a:pPr>
            <a:endParaRPr lang="en-US" sz="1500" i="1" dirty="0"/>
          </a:p>
        </p:txBody>
      </p:sp>
    </p:spTree>
    <p:extLst>
      <p:ext uri="{BB962C8B-B14F-4D97-AF65-F5344CB8AC3E}">
        <p14:creationId xmlns:p14="http://schemas.microsoft.com/office/powerpoint/2010/main" val="10629276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AC7355-109B-4D46-A843-DDA248BEAD5C}"/>
              </a:ext>
            </a:extLst>
          </p:cNvPr>
          <p:cNvPicPr>
            <a:picLocks noChangeAspect="1"/>
          </p:cNvPicPr>
          <p:nvPr/>
        </p:nvPicPr>
        <p:blipFill>
          <a:blip r:embed="rId2"/>
          <a:stretch>
            <a:fillRect/>
          </a:stretch>
        </p:blipFill>
        <p:spPr>
          <a:xfrm>
            <a:off x="861849" y="945041"/>
            <a:ext cx="10005848" cy="4611914"/>
          </a:xfrm>
          <a:prstGeom prst="rect">
            <a:avLst/>
          </a:prstGeom>
        </p:spPr>
      </p:pic>
      <p:sp>
        <p:nvSpPr>
          <p:cNvPr id="4" name="TextBox 3">
            <a:extLst>
              <a:ext uri="{FF2B5EF4-FFF2-40B4-BE49-F238E27FC236}">
                <a16:creationId xmlns:a16="http://schemas.microsoft.com/office/drawing/2014/main" id="{A4520E81-7BF0-D744-BFFB-1C8093B1E958}"/>
              </a:ext>
            </a:extLst>
          </p:cNvPr>
          <p:cNvSpPr txBox="1"/>
          <p:nvPr/>
        </p:nvSpPr>
        <p:spPr>
          <a:xfrm>
            <a:off x="861849" y="346841"/>
            <a:ext cx="8355724" cy="369332"/>
          </a:xfrm>
          <a:prstGeom prst="rect">
            <a:avLst/>
          </a:prstGeom>
          <a:noFill/>
        </p:spPr>
        <p:txBody>
          <a:bodyPr wrap="square" rtlCol="0">
            <a:spAutoFit/>
          </a:bodyPr>
          <a:lstStyle/>
          <a:p>
            <a:r>
              <a:rPr lang="en-US" i="1" dirty="0"/>
              <a:t>Language Collection : Count of materials across VPL locations </a:t>
            </a:r>
          </a:p>
        </p:txBody>
      </p:sp>
      <p:sp>
        <p:nvSpPr>
          <p:cNvPr id="6" name="TextBox 5">
            <a:extLst>
              <a:ext uri="{FF2B5EF4-FFF2-40B4-BE49-F238E27FC236}">
                <a16:creationId xmlns:a16="http://schemas.microsoft.com/office/drawing/2014/main" id="{C191DBF6-1F19-A147-A79E-856590B5935C}"/>
              </a:ext>
            </a:extLst>
          </p:cNvPr>
          <p:cNvSpPr txBox="1"/>
          <p:nvPr/>
        </p:nvSpPr>
        <p:spPr>
          <a:xfrm>
            <a:off x="861849" y="5556955"/>
            <a:ext cx="10205544" cy="784830"/>
          </a:xfrm>
          <a:prstGeom prst="rect">
            <a:avLst/>
          </a:prstGeom>
          <a:noFill/>
        </p:spPr>
        <p:txBody>
          <a:bodyPr wrap="square" rtlCol="0">
            <a:spAutoFit/>
          </a:bodyPr>
          <a:lstStyle/>
          <a:p>
            <a:pPr marL="285750" indent="-285750">
              <a:buFont typeface="Arial" panose="020B0604020202020204" pitchFamily="34" charset="0"/>
              <a:buChar char="•"/>
            </a:pPr>
            <a:r>
              <a:rPr lang="en-IN" sz="1500" dirty="0"/>
              <a:t>Maximum material is available in French &amp; Chinese languages followed by Japanese &amp; Korean languages </a:t>
            </a:r>
          </a:p>
          <a:p>
            <a:pPr marL="285750" indent="-285750">
              <a:buFont typeface="Arial" panose="020B0604020202020204" pitchFamily="34" charset="0"/>
              <a:buChar char="•"/>
            </a:pPr>
            <a:r>
              <a:rPr lang="en-IN" sz="1500" dirty="0"/>
              <a:t>Tagalog, Hindi &amp; Punjabi languages have some of the lowest number of material available</a:t>
            </a:r>
          </a:p>
          <a:p>
            <a:pPr marL="285750" indent="-285750">
              <a:buFont typeface="Arial" panose="020B0604020202020204" pitchFamily="34" charset="0"/>
              <a:buChar char="•"/>
            </a:pPr>
            <a:endParaRPr lang="en-IN" sz="1500" dirty="0"/>
          </a:p>
        </p:txBody>
      </p:sp>
      <p:cxnSp>
        <p:nvCxnSpPr>
          <p:cNvPr id="19" name="Elbow Connector 18">
            <a:extLst>
              <a:ext uri="{FF2B5EF4-FFF2-40B4-BE49-F238E27FC236}">
                <a16:creationId xmlns:a16="http://schemas.microsoft.com/office/drawing/2014/main" id="{43FAC694-7017-0E48-88BC-CDBF735085AD}"/>
              </a:ext>
            </a:extLst>
          </p:cNvPr>
          <p:cNvCxnSpPr>
            <a:cxnSpLocks/>
          </p:cNvCxnSpPr>
          <p:nvPr/>
        </p:nvCxnSpPr>
        <p:spPr>
          <a:xfrm>
            <a:off x="9312167" y="5718142"/>
            <a:ext cx="1534510" cy="483476"/>
          </a:xfrm>
          <a:prstGeom prst="bentConnector3">
            <a:avLst>
              <a:gd name="adj1" fmla="val 99315"/>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6D33FE7F-5423-FC41-99E2-4CD8F6D67CC2}"/>
              </a:ext>
            </a:extLst>
          </p:cNvPr>
          <p:cNvSpPr txBox="1"/>
          <p:nvPr/>
        </p:nvSpPr>
        <p:spPr>
          <a:xfrm>
            <a:off x="9732579" y="6341785"/>
            <a:ext cx="2343807" cy="307777"/>
          </a:xfrm>
          <a:prstGeom prst="rect">
            <a:avLst/>
          </a:prstGeom>
          <a:noFill/>
        </p:spPr>
        <p:txBody>
          <a:bodyPr wrap="square" rtlCol="0">
            <a:spAutoFit/>
          </a:bodyPr>
          <a:lstStyle/>
          <a:p>
            <a:r>
              <a:rPr lang="en-US" sz="1400" i="1" dirty="0"/>
              <a:t>Let’s explore top authors…..</a:t>
            </a:r>
          </a:p>
        </p:txBody>
      </p:sp>
    </p:spTree>
    <p:extLst>
      <p:ext uri="{BB962C8B-B14F-4D97-AF65-F5344CB8AC3E}">
        <p14:creationId xmlns:p14="http://schemas.microsoft.com/office/powerpoint/2010/main" val="1505295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F47436C-9ED8-2B45-AE8B-D9953D581D56}"/>
              </a:ext>
            </a:extLst>
          </p:cNvPr>
          <p:cNvGrpSpPr/>
          <p:nvPr/>
        </p:nvGrpSpPr>
        <p:grpSpPr>
          <a:xfrm>
            <a:off x="3048001" y="368738"/>
            <a:ext cx="4377560" cy="6168695"/>
            <a:chOff x="3436884" y="568436"/>
            <a:chExt cx="4088100" cy="5834292"/>
          </a:xfrm>
        </p:grpSpPr>
        <p:pic>
          <p:nvPicPr>
            <p:cNvPr id="3" name="Picture 2">
              <a:extLst>
                <a:ext uri="{FF2B5EF4-FFF2-40B4-BE49-F238E27FC236}">
                  <a16:creationId xmlns:a16="http://schemas.microsoft.com/office/drawing/2014/main" id="{E88709F7-220F-D04B-81BC-329FF83BEC7D}"/>
                </a:ext>
              </a:extLst>
            </p:cNvPr>
            <p:cNvPicPr>
              <a:picLocks noChangeAspect="1"/>
            </p:cNvPicPr>
            <p:nvPr/>
          </p:nvPicPr>
          <p:blipFill>
            <a:blip r:embed="rId2">
              <a:extLst>
                <a:ext uri="{BEBA8EAE-BF5A-486C-A8C5-ECC9F3942E4B}">
                  <a14:imgProps xmlns:a14="http://schemas.microsoft.com/office/drawing/2010/main">
                    <a14:imgLayer>
                      <a14:imgEffect>
                        <a14:sharpenSoften amount="50000"/>
                      </a14:imgEffect>
                    </a14:imgLayer>
                  </a14:imgProps>
                </a:ext>
              </a:extLst>
            </a:blip>
            <a:stretch>
              <a:fillRect/>
            </a:stretch>
          </p:blipFill>
          <p:spPr>
            <a:xfrm>
              <a:off x="3436884" y="568436"/>
              <a:ext cx="4088100" cy="2821028"/>
            </a:xfrm>
            <a:prstGeom prst="rect">
              <a:avLst/>
            </a:prstGeom>
          </p:spPr>
        </p:pic>
        <p:pic>
          <p:nvPicPr>
            <p:cNvPr id="7" name="Picture 6">
              <a:extLst>
                <a:ext uri="{FF2B5EF4-FFF2-40B4-BE49-F238E27FC236}">
                  <a16:creationId xmlns:a16="http://schemas.microsoft.com/office/drawing/2014/main" id="{675E143C-7233-9741-A3D4-6B498CD1905A}"/>
                </a:ext>
              </a:extLst>
            </p:cNvPr>
            <p:cNvPicPr>
              <a:picLocks noChangeAspect="1"/>
            </p:cNvPicPr>
            <p:nvPr/>
          </p:nvPicPr>
          <p:blipFill>
            <a:blip r:embed="rId3">
              <a:extLst>
                <a:ext uri="{BEBA8EAE-BF5A-486C-A8C5-ECC9F3942E4B}">
                  <a14:imgProps xmlns:a14="http://schemas.microsoft.com/office/drawing/2010/main">
                    <a14:imgLayer>
                      <a14:imgEffect>
                        <a14:sharpenSoften amount="50000"/>
                      </a14:imgEffect>
                    </a14:imgLayer>
                  </a14:imgProps>
                </a:ext>
              </a:extLst>
            </a:blip>
            <a:stretch>
              <a:fillRect/>
            </a:stretch>
          </p:blipFill>
          <p:spPr>
            <a:xfrm>
              <a:off x="3436884" y="3439166"/>
              <a:ext cx="4088100" cy="2963562"/>
            </a:xfrm>
            <a:prstGeom prst="rect">
              <a:avLst/>
            </a:prstGeom>
          </p:spPr>
        </p:pic>
      </p:grpSp>
      <p:pic>
        <p:nvPicPr>
          <p:cNvPr id="11" name="Picture 10">
            <a:extLst>
              <a:ext uri="{FF2B5EF4-FFF2-40B4-BE49-F238E27FC236}">
                <a16:creationId xmlns:a16="http://schemas.microsoft.com/office/drawing/2014/main" id="{1C22BF3B-04BC-DC4B-BE4B-B4E446FA002D}"/>
              </a:ext>
            </a:extLst>
          </p:cNvPr>
          <p:cNvPicPr>
            <a:picLocks noChangeAspect="1"/>
          </p:cNvPicPr>
          <p:nvPr/>
        </p:nvPicPr>
        <p:blipFill>
          <a:blip r:embed="rId4">
            <a:extLst>
              <a:ext uri="{BEBA8EAE-BF5A-486C-A8C5-ECC9F3942E4B}">
                <a14:imgProps xmlns:a14="http://schemas.microsoft.com/office/drawing/2010/main">
                  <a14:imgLayer>
                    <a14:imgEffect>
                      <a14:sharpenSoften amount="50000"/>
                    </a14:imgEffect>
                  </a14:imgLayer>
                </a14:imgProps>
              </a:ext>
            </a:extLst>
          </a:blip>
          <a:stretch>
            <a:fillRect/>
          </a:stretch>
        </p:blipFill>
        <p:spPr>
          <a:xfrm>
            <a:off x="7515594" y="368738"/>
            <a:ext cx="4287523" cy="3090528"/>
          </a:xfrm>
          <a:prstGeom prst="rect">
            <a:avLst/>
          </a:prstGeom>
        </p:spPr>
      </p:pic>
      <p:pic>
        <p:nvPicPr>
          <p:cNvPr id="12" name="Picture 11">
            <a:extLst>
              <a:ext uri="{FF2B5EF4-FFF2-40B4-BE49-F238E27FC236}">
                <a16:creationId xmlns:a16="http://schemas.microsoft.com/office/drawing/2014/main" id="{58947F54-8366-A440-953D-52933EEC9F31}"/>
              </a:ext>
            </a:extLst>
          </p:cNvPr>
          <p:cNvPicPr>
            <a:picLocks noChangeAspect="1"/>
          </p:cNvPicPr>
          <p:nvPr/>
        </p:nvPicPr>
        <p:blipFill>
          <a:blip r:embed="rId5">
            <a:extLst>
              <a:ext uri="{BEBA8EAE-BF5A-486C-A8C5-ECC9F3942E4B}">
                <a14:imgProps xmlns:a14="http://schemas.microsoft.com/office/drawing/2010/main">
                  <a14:imgLayer>
                    <a14:imgEffect>
                      <a14:sharpenSoften amount="50000"/>
                    </a14:imgEffect>
                  </a14:imgLayer>
                </a14:imgProps>
              </a:ext>
            </a:extLst>
          </a:blip>
          <a:stretch>
            <a:fillRect/>
          </a:stretch>
        </p:blipFill>
        <p:spPr>
          <a:xfrm>
            <a:off x="7515594" y="3473358"/>
            <a:ext cx="4287523" cy="3015741"/>
          </a:xfrm>
          <a:prstGeom prst="rect">
            <a:avLst/>
          </a:prstGeom>
        </p:spPr>
      </p:pic>
      <p:sp>
        <p:nvSpPr>
          <p:cNvPr id="13" name="Rectangle 12">
            <a:extLst>
              <a:ext uri="{FF2B5EF4-FFF2-40B4-BE49-F238E27FC236}">
                <a16:creationId xmlns:a16="http://schemas.microsoft.com/office/drawing/2014/main" id="{93E68608-BEEF-3A45-990C-BF9229131FD7}"/>
              </a:ext>
            </a:extLst>
          </p:cNvPr>
          <p:cNvSpPr/>
          <p:nvPr/>
        </p:nvSpPr>
        <p:spPr>
          <a:xfrm>
            <a:off x="4698123" y="2438401"/>
            <a:ext cx="210207" cy="8710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F560EC5-10CB-B84C-AAB6-FC75FDF8331D}"/>
              </a:ext>
            </a:extLst>
          </p:cNvPr>
          <p:cNvSpPr/>
          <p:nvPr/>
        </p:nvSpPr>
        <p:spPr>
          <a:xfrm>
            <a:off x="10741573" y="2490951"/>
            <a:ext cx="199696" cy="84999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235D3AD-A4F9-B74E-9D48-CCF47DEAE4CF}"/>
              </a:ext>
            </a:extLst>
          </p:cNvPr>
          <p:cNvSpPr/>
          <p:nvPr/>
        </p:nvSpPr>
        <p:spPr>
          <a:xfrm>
            <a:off x="3862550" y="5588873"/>
            <a:ext cx="210207" cy="8710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511748C-F04C-1E4F-B1C5-1ECED41E7498}"/>
              </a:ext>
            </a:extLst>
          </p:cNvPr>
          <p:cNvSpPr/>
          <p:nvPr/>
        </p:nvSpPr>
        <p:spPr>
          <a:xfrm>
            <a:off x="9449148" y="5546832"/>
            <a:ext cx="210207" cy="8710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71AD1D1-5722-AE48-AA2F-7006F67C65DA}"/>
              </a:ext>
            </a:extLst>
          </p:cNvPr>
          <p:cNvSpPr/>
          <p:nvPr/>
        </p:nvSpPr>
        <p:spPr>
          <a:xfrm>
            <a:off x="460404" y="909736"/>
            <a:ext cx="2423992" cy="1200329"/>
          </a:xfrm>
          <a:prstGeom prst="rect">
            <a:avLst/>
          </a:prstGeom>
        </p:spPr>
        <p:txBody>
          <a:bodyPr wrap="square">
            <a:spAutoFit/>
          </a:bodyPr>
          <a:lstStyle/>
          <a:p>
            <a:r>
              <a:rPr lang="en-US" i="1" dirty="0"/>
              <a:t>Top 10 authors by number of published materials at VPL for international languages</a:t>
            </a:r>
          </a:p>
        </p:txBody>
      </p:sp>
      <p:sp>
        <p:nvSpPr>
          <p:cNvPr id="20" name="Rectangle 19">
            <a:extLst>
              <a:ext uri="{FF2B5EF4-FFF2-40B4-BE49-F238E27FC236}">
                <a16:creationId xmlns:a16="http://schemas.microsoft.com/office/drawing/2014/main" id="{46F60880-6581-534B-8518-6DBDA4687659}"/>
              </a:ext>
            </a:extLst>
          </p:cNvPr>
          <p:cNvSpPr/>
          <p:nvPr/>
        </p:nvSpPr>
        <p:spPr>
          <a:xfrm>
            <a:off x="460404" y="2264886"/>
            <a:ext cx="2188203" cy="3323987"/>
          </a:xfrm>
          <a:prstGeom prst="rect">
            <a:avLst/>
          </a:prstGeom>
        </p:spPr>
        <p:txBody>
          <a:bodyPr wrap="square">
            <a:spAutoFit/>
          </a:bodyPr>
          <a:lstStyle/>
          <a:p>
            <a:pPr marL="285750" indent="-285750">
              <a:buFont typeface="Arial" panose="020B0604020202020204" pitchFamily="34" charset="0"/>
              <a:buChar char="•"/>
            </a:pPr>
            <a:r>
              <a:rPr lang="en-US" sz="1400" dirty="0"/>
              <a:t>Interestingly, 'Higashino , Keigo' makes an appearance (# 1) under all Chinese, Japanese &amp; Korean languages for max. materials at VPL</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Stilton, Geronimo' &amp; 'Eggleton , Jill' are top French artists with 140+ &amp; 120+ materials available at VPL locations respectively</a:t>
            </a:r>
          </a:p>
          <a:p>
            <a:pPr marL="285750" indent="-285750">
              <a:buFont typeface="Arial" panose="020B0604020202020204" pitchFamily="34" charset="0"/>
              <a:buChar char="•"/>
            </a:pPr>
            <a:endParaRPr lang="en-US" sz="1400" dirty="0"/>
          </a:p>
        </p:txBody>
      </p:sp>
      <p:sp>
        <p:nvSpPr>
          <p:cNvPr id="22" name="TextBox 21">
            <a:extLst>
              <a:ext uri="{FF2B5EF4-FFF2-40B4-BE49-F238E27FC236}">
                <a16:creationId xmlns:a16="http://schemas.microsoft.com/office/drawing/2014/main" id="{081F145C-DD72-D045-90F4-164F50DBD2C3}"/>
              </a:ext>
            </a:extLst>
          </p:cNvPr>
          <p:cNvSpPr txBox="1"/>
          <p:nvPr/>
        </p:nvSpPr>
        <p:spPr>
          <a:xfrm>
            <a:off x="8607972" y="6503191"/>
            <a:ext cx="3584028" cy="307777"/>
          </a:xfrm>
          <a:prstGeom prst="rect">
            <a:avLst/>
          </a:prstGeom>
          <a:noFill/>
        </p:spPr>
        <p:txBody>
          <a:bodyPr wrap="square" rtlCol="0">
            <a:spAutoFit/>
          </a:bodyPr>
          <a:lstStyle/>
          <a:p>
            <a:r>
              <a:rPr lang="en-US" sz="1400" i="1" dirty="0"/>
              <a:t>Let’s explore Kiego’s work’s popularity …..</a:t>
            </a:r>
          </a:p>
        </p:txBody>
      </p:sp>
    </p:spTree>
    <p:extLst>
      <p:ext uri="{BB962C8B-B14F-4D97-AF65-F5344CB8AC3E}">
        <p14:creationId xmlns:p14="http://schemas.microsoft.com/office/powerpoint/2010/main" val="28845658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4E72D6B-9D59-A245-8584-6044F4796179}"/>
              </a:ext>
            </a:extLst>
          </p:cNvPr>
          <p:cNvPicPr>
            <a:picLocks noChangeAspect="1"/>
          </p:cNvPicPr>
          <p:nvPr/>
        </p:nvPicPr>
        <p:blipFill>
          <a:blip r:embed="rId2"/>
          <a:stretch>
            <a:fillRect/>
          </a:stretch>
        </p:blipFill>
        <p:spPr>
          <a:xfrm>
            <a:off x="6036758" y="1114097"/>
            <a:ext cx="4767875" cy="4704620"/>
          </a:xfrm>
          <a:prstGeom prst="rect">
            <a:avLst/>
          </a:prstGeom>
        </p:spPr>
      </p:pic>
      <p:sp>
        <p:nvSpPr>
          <p:cNvPr id="4" name="Rectangle 3">
            <a:extLst>
              <a:ext uri="{FF2B5EF4-FFF2-40B4-BE49-F238E27FC236}">
                <a16:creationId xmlns:a16="http://schemas.microsoft.com/office/drawing/2014/main" id="{54D9C896-DD55-0F40-9EA5-98396D846BDC}"/>
              </a:ext>
            </a:extLst>
          </p:cNvPr>
          <p:cNvSpPr/>
          <p:nvPr/>
        </p:nvSpPr>
        <p:spPr>
          <a:xfrm>
            <a:off x="1364294" y="741571"/>
            <a:ext cx="2661168" cy="923330"/>
          </a:xfrm>
          <a:prstGeom prst="rect">
            <a:avLst/>
          </a:prstGeom>
        </p:spPr>
        <p:txBody>
          <a:bodyPr wrap="square">
            <a:spAutoFit/>
          </a:bodyPr>
          <a:lstStyle/>
          <a:p>
            <a:r>
              <a:rPr lang="en-US" i="1" dirty="0"/>
              <a:t>Popularity (rating) of Higashino, Keigo’s materials by languages</a:t>
            </a:r>
          </a:p>
        </p:txBody>
      </p:sp>
      <p:sp>
        <p:nvSpPr>
          <p:cNvPr id="5" name="Rectangle 4">
            <a:extLst>
              <a:ext uri="{FF2B5EF4-FFF2-40B4-BE49-F238E27FC236}">
                <a16:creationId xmlns:a16="http://schemas.microsoft.com/office/drawing/2014/main" id="{C9A1F386-B227-464E-853C-7A76436C397B}"/>
              </a:ext>
            </a:extLst>
          </p:cNvPr>
          <p:cNvSpPr/>
          <p:nvPr/>
        </p:nvSpPr>
        <p:spPr>
          <a:xfrm>
            <a:off x="1364294" y="1949575"/>
            <a:ext cx="3375872" cy="2677656"/>
          </a:xfrm>
          <a:prstGeom prst="rect">
            <a:avLst/>
          </a:prstGeom>
        </p:spPr>
        <p:txBody>
          <a:bodyPr wrap="square">
            <a:spAutoFit/>
          </a:bodyPr>
          <a:lstStyle/>
          <a:p>
            <a:pPr marL="285750" indent="-285750">
              <a:buFont typeface="Arial" panose="020B0604020202020204" pitchFamily="34" charset="0"/>
              <a:buChar char="•"/>
            </a:pPr>
            <a:r>
              <a:rPr lang="en-IN" sz="1400" dirty="0"/>
              <a:t>"-1" rating corresponds to "no rating information available". No rating information is available for any of his 4 materials in Vietnamese language. ~60% of his work in Korean language, ~20% of his work in Chinese language &amp; ~30% of his work in Japanese language is not rated</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IN" sz="1400" dirty="0"/>
              <a:t>~40% of his work in Chinese language has a rating of 3 stars, ~25% has a rating of 4 stars and ~5% a rating of 5 stars</a:t>
            </a:r>
            <a:endParaRPr lang="en-US" sz="1400" dirty="0"/>
          </a:p>
        </p:txBody>
      </p:sp>
    </p:spTree>
    <p:extLst>
      <p:ext uri="{BB962C8B-B14F-4D97-AF65-F5344CB8AC3E}">
        <p14:creationId xmlns:p14="http://schemas.microsoft.com/office/powerpoint/2010/main" val="21501099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B5787E-205A-8A4D-A4CA-44CF770030F1}"/>
              </a:ext>
            </a:extLst>
          </p:cNvPr>
          <p:cNvPicPr>
            <a:picLocks noChangeAspect="1"/>
          </p:cNvPicPr>
          <p:nvPr/>
        </p:nvPicPr>
        <p:blipFill rotWithShape="1">
          <a:blip r:embed="rId2">
            <a:extLst>
              <a:ext uri="{BEBA8EAE-BF5A-486C-A8C5-ECC9F3942E4B}">
                <a14:imgProps xmlns:a14="http://schemas.microsoft.com/office/drawing/2010/main">
                  <a14:imgLayer>
                    <a14:imgEffect>
                      <a14:sharpenSoften amount="50000"/>
                    </a14:imgEffect>
                  </a14:imgLayer>
                </a14:imgProps>
              </a:ext>
            </a:extLst>
          </a:blip>
          <a:srcRect r="1250" b="1074"/>
          <a:stretch/>
        </p:blipFill>
        <p:spPr>
          <a:xfrm>
            <a:off x="0" y="1194780"/>
            <a:ext cx="12192000" cy="3928917"/>
          </a:xfrm>
          <a:prstGeom prst="rect">
            <a:avLst/>
          </a:prstGeom>
        </p:spPr>
      </p:pic>
      <p:sp>
        <p:nvSpPr>
          <p:cNvPr id="4" name="TextBox 3">
            <a:extLst>
              <a:ext uri="{FF2B5EF4-FFF2-40B4-BE49-F238E27FC236}">
                <a16:creationId xmlns:a16="http://schemas.microsoft.com/office/drawing/2014/main" id="{51A8FFAC-65D6-5F41-BFA3-7FCA8CC14D0D}"/>
              </a:ext>
            </a:extLst>
          </p:cNvPr>
          <p:cNvSpPr txBox="1"/>
          <p:nvPr/>
        </p:nvSpPr>
        <p:spPr>
          <a:xfrm>
            <a:off x="861849" y="346841"/>
            <a:ext cx="8355724" cy="646331"/>
          </a:xfrm>
          <a:prstGeom prst="rect">
            <a:avLst/>
          </a:prstGeom>
          <a:noFill/>
        </p:spPr>
        <p:txBody>
          <a:bodyPr wrap="square" rtlCol="0">
            <a:spAutoFit/>
          </a:bodyPr>
          <a:lstStyle/>
          <a:p>
            <a:r>
              <a:rPr lang="en-US" i="1" dirty="0"/>
              <a:t>Language Collection : For each language, what is the percentage of material in different categories (Audiobook, DVD, Books etc.…)?</a:t>
            </a:r>
          </a:p>
        </p:txBody>
      </p:sp>
      <p:sp>
        <p:nvSpPr>
          <p:cNvPr id="5" name="TextBox 4">
            <a:extLst>
              <a:ext uri="{FF2B5EF4-FFF2-40B4-BE49-F238E27FC236}">
                <a16:creationId xmlns:a16="http://schemas.microsoft.com/office/drawing/2014/main" id="{0B654BDD-B7B3-5246-8869-265516382507}"/>
              </a:ext>
            </a:extLst>
          </p:cNvPr>
          <p:cNvSpPr txBox="1"/>
          <p:nvPr/>
        </p:nvSpPr>
        <p:spPr>
          <a:xfrm>
            <a:off x="861850" y="5123697"/>
            <a:ext cx="9532882" cy="1169551"/>
          </a:xfrm>
          <a:prstGeom prst="rect">
            <a:avLst/>
          </a:prstGeom>
          <a:noFill/>
        </p:spPr>
        <p:txBody>
          <a:bodyPr wrap="square" rtlCol="0">
            <a:spAutoFit/>
          </a:bodyPr>
          <a:lstStyle/>
          <a:p>
            <a:pPr marL="285750" indent="-285750">
              <a:buFont typeface="Arial" panose="020B0604020202020204" pitchFamily="34" charset="0"/>
              <a:buChar char="•"/>
            </a:pPr>
            <a:r>
              <a:rPr lang="en-US" sz="1400" dirty="0"/>
              <a:t>~60% of material in Hindi language is DVDs. Italian, Vietnamese, &amp; Tagalog languages have ~20%, ~40% and ~30% of their material as DVDs</a:t>
            </a:r>
          </a:p>
          <a:p>
            <a:pPr marL="285750" indent="-285750">
              <a:buFont typeface="Arial" panose="020B0604020202020204" pitchFamily="34" charset="0"/>
              <a:buChar char="•"/>
            </a:pPr>
            <a:r>
              <a:rPr lang="en-US" sz="1400" dirty="0"/>
              <a:t>Italian and German languages have ~10% of the material as Music CDs and ~5% of the material as streaming video</a:t>
            </a:r>
          </a:p>
          <a:p>
            <a:pPr marL="285750" indent="-285750">
              <a:buFont typeface="Arial" panose="020B0604020202020204" pitchFamily="34" charset="0"/>
              <a:buChar char="•"/>
            </a:pPr>
            <a:r>
              <a:rPr lang="en-US" sz="1400" dirty="0"/>
              <a:t>French has ~20% of the material available as eBooks, more so than any other languages</a:t>
            </a:r>
          </a:p>
          <a:p>
            <a:pPr marL="285750" indent="-285750">
              <a:buFont typeface="Arial" panose="020B0604020202020204" pitchFamily="34" charset="0"/>
              <a:buChar char="•"/>
            </a:pPr>
            <a:r>
              <a:rPr lang="en-US" sz="1400" dirty="0"/>
              <a:t>Korean (~5% of material), French &amp; Japanese languages have more comic books than other languages</a:t>
            </a:r>
          </a:p>
        </p:txBody>
      </p:sp>
    </p:spTree>
    <p:extLst>
      <p:ext uri="{BB962C8B-B14F-4D97-AF65-F5344CB8AC3E}">
        <p14:creationId xmlns:p14="http://schemas.microsoft.com/office/powerpoint/2010/main" val="2090578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B14144-E284-0146-BED0-BE2162D30347}"/>
              </a:ext>
            </a:extLst>
          </p:cNvPr>
          <p:cNvSpPr txBox="1"/>
          <p:nvPr/>
        </p:nvSpPr>
        <p:spPr>
          <a:xfrm>
            <a:off x="861849" y="346841"/>
            <a:ext cx="8355724" cy="369332"/>
          </a:xfrm>
          <a:prstGeom prst="rect">
            <a:avLst/>
          </a:prstGeom>
          <a:noFill/>
        </p:spPr>
        <p:txBody>
          <a:bodyPr wrap="square" rtlCol="0">
            <a:spAutoFit/>
          </a:bodyPr>
          <a:lstStyle/>
          <a:p>
            <a:r>
              <a:rPr lang="en-US" i="1" dirty="0"/>
              <a:t>Analyzing the availability status &amp; category of all materials</a:t>
            </a:r>
          </a:p>
        </p:txBody>
      </p:sp>
      <p:pic>
        <p:nvPicPr>
          <p:cNvPr id="11" name="Picture 10">
            <a:extLst>
              <a:ext uri="{FF2B5EF4-FFF2-40B4-BE49-F238E27FC236}">
                <a16:creationId xmlns:a16="http://schemas.microsoft.com/office/drawing/2014/main" id="{E3EEA825-2912-EE45-BB8D-4A9BA48E0D93}"/>
              </a:ext>
            </a:extLst>
          </p:cNvPr>
          <p:cNvPicPr>
            <a:picLocks noChangeAspect="1"/>
          </p:cNvPicPr>
          <p:nvPr/>
        </p:nvPicPr>
        <p:blipFill>
          <a:blip r:embed="rId2"/>
          <a:stretch>
            <a:fillRect/>
          </a:stretch>
        </p:blipFill>
        <p:spPr>
          <a:xfrm>
            <a:off x="73574" y="1159803"/>
            <a:ext cx="8313683" cy="3883088"/>
          </a:xfrm>
          <a:prstGeom prst="rect">
            <a:avLst/>
          </a:prstGeom>
        </p:spPr>
      </p:pic>
      <p:pic>
        <p:nvPicPr>
          <p:cNvPr id="12" name="Picture 11">
            <a:extLst>
              <a:ext uri="{FF2B5EF4-FFF2-40B4-BE49-F238E27FC236}">
                <a16:creationId xmlns:a16="http://schemas.microsoft.com/office/drawing/2014/main" id="{F19D3C1A-E79F-6545-817E-AA290A84690B}"/>
              </a:ext>
            </a:extLst>
          </p:cNvPr>
          <p:cNvPicPr>
            <a:picLocks noChangeAspect="1"/>
          </p:cNvPicPr>
          <p:nvPr/>
        </p:nvPicPr>
        <p:blipFill>
          <a:blip r:embed="rId3"/>
          <a:stretch>
            <a:fillRect/>
          </a:stretch>
        </p:blipFill>
        <p:spPr>
          <a:xfrm>
            <a:off x="7288927" y="1971290"/>
            <a:ext cx="4795645" cy="1455089"/>
          </a:xfrm>
          <a:prstGeom prst="rect">
            <a:avLst/>
          </a:prstGeom>
        </p:spPr>
      </p:pic>
      <p:sp>
        <p:nvSpPr>
          <p:cNvPr id="13" name="TextBox 12">
            <a:extLst>
              <a:ext uri="{FF2B5EF4-FFF2-40B4-BE49-F238E27FC236}">
                <a16:creationId xmlns:a16="http://schemas.microsoft.com/office/drawing/2014/main" id="{5FF0240C-7E76-FB4F-9F6C-73A24AECB5A1}"/>
              </a:ext>
            </a:extLst>
          </p:cNvPr>
          <p:cNvSpPr txBox="1"/>
          <p:nvPr/>
        </p:nvSpPr>
        <p:spPr>
          <a:xfrm>
            <a:off x="861849" y="5213819"/>
            <a:ext cx="10079420"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t>No status information is available for a major percentage of Streaming video &amp; eBooks and small percentage of newspaper, journals</a:t>
            </a:r>
          </a:p>
          <a:p>
            <a:pPr marL="285750" indent="-285750">
              <a:buFont typeface="Arial" panose="020B0604020202020204" pitchFamily="34" charset="0"/>
              <a:buChar char="•"/>
            </a:pPr>
            <a:r>
              <a:rPr lang="en-US" sz="1400" dirty="0"/>
              <a:t>Out of 8801 materials with all copies in use, 6894 are books (78%), 839 are DVDs (9.5%), 515 are comic books (5%), 135 are board books (1.5%), 153 are music CDs, 91 audiobooks, &amp; 80 eBooks... </a:t>
            </a:r>
          </a:p>
        </p:txBody>
      </p:sp>
    </p:spTree>
    <p:extLst>
      <p:ext uri="{BB962C8B-B14F-4D97-AF65-F5344CB8AC3E}">
        <p14:creationId xmlns:p14="http://schemas.microsoft.com/office/powerpoint/2010/main" val="2822626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434</TotalTime>
  <Words>1310</Words>
  <Application>Microsoft Macintosh PowerPoint</Application>
  <PresentationFormat>Widescreen</PresentationFormat>
  <Paragraphs>147</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Courier New</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Rochita Sundar</dc:creator>
  <cp:lastModifiedBy>Rochita Sundar</cp:lastModifiedBy>
  <cp:revision>54</cp:revision>
  <cp:lastPrinted>2022-02-16T21:34:10Z</cp:lastPrinted>
  <dcterms:created xsi:type="dcterms:W3CDTF">2022-02-16T14:19:22Z</dcterms:created>
  <dcterms:modified xsi:type="dcterms:W3CDTF">2022-02-16T21:34:12Z</dcterms:modified>
</cp:coreProperties>
</file>

<file path=docProps/thumbnail.jpeg>
</file>